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5" r:id="rId3"/>
    <p:sldId id="267" r:id="rId4"/>
    <p:sldId id="268" r:id="rId5"/>
    <p:sldId id="273" r:id="rId6"/>
    <p:sldId id="272" r:id="rId7"/>
    <p:sldId id="270" r:id="rId8"/>
    <p:sldId id="257" r:id="rId9"/>
    <p:sldId id="263" r:id="rId10"/>
    <p:sldId id="274" r:id="rId11"/>
    <p:sldId id="275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01" r:id="rId21"/>
    <p:sldId id="302" r:id="rId22"/>
    <p:sldId id="266" r:id="rId23"/>
    <p:sldId id="283" r:id="rId24"/>
    <p:sldId id="286" r:id="rId25"/>
    <p:sldId id="303" r:id="rId26"/>
    <p:sldId id="304" r:id="rId27"/>
    <p:sldId id="284" r:id="rId28"/>
    <p:sldId id="287" r:id="rId29"/>
    <p:sldId id="288" r:id="rId30"/>
    <p:sldId id="305" r:id="rId31"/>
    <p:sldId id="306" r:id="rId32"/>
    <p:sldId id="289" r:id="rId33"/>
    <p:sldId id="291" r:id="rId34"/>
    <p:sldId id="292" r:id="rId35"/>
    <p:sldId id="299" r:id="rId36"/>
    <p:sldId id="300" r:id="rId37"/>
    <p:sldId id="295" r:id="rId38"/>
    <p:sldId id="293" r:id="rId39"/>
    <p:sldId id="307" r:id="rId40"/>
    <p:sldId id="297" r:id="rId41"/>
    <p:sldId id="298" r:id="rId42"/>
    <p:sldId id="309" r:id="rId43"/>
    <p:sldId id="261" r:id="rId44"/>
    <p:sldId id="308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00A86-2AD6-4D47-89CA-3D26933D40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76BA9-5380-4367-8444-38D64FE27301}">
      <dgm:prSet/>
      <dgm:spPr/>
      <dgm:t>
        <a:bodyPr/>
        <a:lstStyle/>
        <a:p>
          <a:pPr rtl="0"/>
          <a:r>
            <a:rPr lang="ru-RU" b="1" dirty="0" smtClean="0"/>
            <a:t>область</a:t>
          </a:r>
          <a:endParaRPr lang="ru-RU" dirty="0"/>
        </a:p>
      </dgm:t>
    </dgm:pt>
    <dgm:pt modelId="{57D6D475-3B34-4828-989C-2FCB5DF267D4}" type="parTrans" cxnId="{82E4AD7B-FE10-460D-8E31-8ABB19C0D894}">
      <dgm:prSet/>
      <dgm:spPr/>
      <dgm:t>
        <a:bodyPr/>
        <a:lstStyle/>
        <a:p>
          <a:endParaRPr lang="ru-RU"/>
        </a:p>
      </dgm:t>
    </dgm:pt>
    <dgm:pt modelId="{78AED127-64FB-4D2E-9203-F1354138B67C}" type="sibTrans" cxnId="{82E4AD7B-FE10-460D-8E31-8ABB19C0D894}">
      <dgm:prSet/>
      <dgm:spPr/>
      <dgm:t>
        <a:bodyPr/>
        <a:lstStyle/>
        <a:p>
          <a:endParaRPr lang="ru-RU"/>
        </a:p>
      </dgm:t>
    </dgm:pt>
    <dgm:pt modelId="{7A95A0DE-8A76-44E8-A7B7-0ECE0DC248EC}">
      <dgm:prSet/>
      <dgm:spPr/>
      <dgm:t>
        <a:bodyPr/>
        <a:lstStyle/>
        <a:p>
          <a:pPr rtl="0"/>
          <a:r>
            <a:rPr lang="ru-RU" b="1" dirty="0" smtClean="0"/>
            <a:t>объект</a:t>
          </a:r>
          <a:endParaRPr lang="ru-RU" dirty="0"/>
        </a:p>
      </dgm:t>
    </dgm:pt>
    <dgm:pt modelId="{0B138210-8CB6-402A-AC66-11A25B5083C4}" type="parTrans" cxnId="{75E65401-E37E-49E1-85AA-1A629534F11C}">
      <dgm:prSet/>
      <dgm:spPr/>
      <dgm:t>
        <a:bodyPr/>
        <a:lstStyle/>
        <a:p>
          <a:endParaRPr lang="ru-RU"/>
        </a:p>
      </dgm:t>
    </dgm:pt>
    <dgm:pt modelId="{59996E04-CA66-4BAE-A827-28E6383B8E96}" type="sibTrans" cxnId="{75E65401-E37E-49E1-85AA-1A629534F11C}">
      <dgm:prSet/>
      <dgm:spPr/>
      <dgm:t>
        <a:bodyPr/>
        <a:lstStyle/>
        <a:p>
          <a:endParaRPr lang="ru-RU"/>
        </a:p>
      </dgm:t>
    </dgm:pt>
    <dgm:pt modelId="{74B91D5A-36F4-4A1A-97DA-B6F5A030F70D}">
      <dgm:prSet/>
      <dgm:spPr/>
      <dgm:t>
        <a:bodyPr/>
        <a:lstStyle/>
        <a:p>
          <a:pPr rtl="0"/>
          <a:r>
            <a:rPr lang="ru-RU" b="1" dirty="0" smtClean="0"/>
            <a:t>вид</a:t>
          </a:r>
          <a:endParaRPr lang="ru-RU" dirty="0"/>
        </a:p>
      </dgm:t>
    </dgm:pt>
    <dgm:pt modelId="{215DA170-8DBF-4535-BECF-18A2377F991D}" type="parTrans" cxnId="{4D9C48F4-8A6E-45B3-A15E-09B55C6902F4}">
      <dgm:prSet/>
      <dgm:spPr/>
      <dgm:t>
        <a:bodyPr/>
        <a:lstStyle/>
        <a:p>
          <a:endParaRPr lang="ru-RU"/>
        </a:p>
      </dgm:t>
    </dgm:pt>
    <dgm:pt modelId="{988ECA3D-C052-44DD-9403-A2AAAA39F24A}" type="sibTrans" cxnId="{4D9C48F4-8A6E-45B3-A15E-09B55C6902F4}">
      <dgm:prSet/>
      <dgm:spPr/>
      <dgm:t>
        <a:bodyPr/>
        <a:lstStyle/>
        <a:p>
          <a:endParaRPr lang="ru-RU"/>
        </a:p>
      </dgm:t>
    </dgm:pt>
    <dgm:pt modelId="{67F1B685-621E-4332-8941-7C33892BB636}">
      <dgm:prSet/>
      <dgm:spPr/>
      <dgm:t>
        <a:bodyPr/>
        <a:lstStyle/>
        <a:p>
          <a:pPr rtl="0"/>
          <a:r>
            <a:rPr lang="ru-RU" b="1" dirty="0" smtClean="0"/>
            <a:t>информация о группе занятий и виду экономической деятельности</a:t>
          </a:r>
          <a:endParaRPr lang="ru-RU" dirty="0"/>
        </a:p>
      </dgm:t>
    </dgm:pt>
    <dgm:pt modelId="{A73C0268-7AE0-49C9-BDF9-8502C45AA761}" type="parTrans" cxnId="{8742E34D-6B80-4DE0-879E-7567EDE12B84}">
      <dgm:prSet/>
      <dgm:spPr/>
      <dgm:t>
        <a:bodyPr/>
        <a:lstStyle/>
        <a:p>
          <a:endParaRPr lang="ru-RU"/>
        </a:p>
      </dgm:t>
    </dgm:pt>
    <dgm:pt modelId="{DBE7ED85-337E-4B23-8A8F-9B830237491A}" type="sibTrans" cxnId="{8742E34D-6B80-4DE0-879E-7567EDE12B84}">
      <dgm:prSet/>
      <dgm:spPr/>
      <dgm:t>
        <a:bodyPr/>
        <a:lstStyle/>
        <a:p>
          <a:endParaRPr lang="ru-RU"/>
        </a:p>
      </dgm:t>
    </dgm:pt>
    <dgm:pt modelId="{745B7879-BF9E-4846-AD93-2E446D08FBE7}">
      <dgm:prSet/>
      <dgm:spPr/>
      <dgm:t>
        <a:bodyPr/>
        <a:lstStyle/>
        <a:p>
          <a:pPr rtl="0"/>
          <a:r>
            <a:rPr lang="ru-RU" b="1" dirty="0" smtClean="0"/>
            <a:t>наиболее значимые объекты профессиональной деятельности, обозначенные в разделах "Описание трудовых функций, входящих в профессиональный стандарт (функциональная карта вида профессиональной деятельности)" и "Характеристика обобщенных трудовых функций" профессиональных стандартов</a:t>
          </a:r>
          <a:endParaRPr lang="ru-RU" dirty="0"/>
        </a:p>
      </dgm:t>
    </dgm:pt>
    <dgm:pt modelId="{BADDE6F6-8647-4194-8207-C122F3F8D645}" type="parTrans" cxnId="{7896C3D5-CB38-469A-B90A-B7D42F1C5BEE}">
      <dgm:prSet/>
      <dgm:spPr/>
      <dgm:t>
        <a:bodyPr/>
        <a:lstStyle/>
        <a:p>
          <a:endParaRPr lang="ru-RU"/>
        </a:p>
      </dgm:t>
    </dgm:pt>
    <dgm:pt modelId="{88AB64E6-5E79-4C4E-AB44-25667E510B66}" type="sibTrans" cxnId="{7896C3D5-CB38-469A-B90A-B7D42F1C5BEE}">
      <dgm:prSet/>
      <dgm:spPr/>
      <dgm:t>
        <a:bodyPr/>
        <a:lstStyle/>
        <a:p>
          <a:endParaRPr lang="ru-RU"/>
        </a:p>
      </dgm:t>
    </dgm:pt>
    <dgm:pt modelId="{2121D869-7B7D-43D0-A362-7399D87B95F1}">
      <dgm:prSet/>
      <dgm:spPr/>
      <dgm:t>
        <a:bodyPr/>
        <a:lstStyle/>
        <a:p>
          <a:pPr rtl="0"/>
          <a:r>
            <a:rPr lang="ru-RU" b="1" dirty="0" smtClean="0"/>
            <a:t>обобщенные формулировки трудовых функций всех профессиональных стандартов,  отобранных разработчиками </a:t>
          </a:r>
          <a:r>
            <a:rPr lang="ru-RU" b="1" dirty="0" err="1" smtClean="0"/>
            <a:t>ФГОС</a:t>
          </a:r>
          <a:endParaRPr lang="ru-RU" dirty="0"/>
        </a:p>
      </dgm:t>
    </dgm:pt>
    <dgm:pt modelId="{6F0139D5-B440-4418-8C00-591012F362DF}" type="parTrans" cxnId="{04E35BCA-58C5-466A-B1D1-E29E097B202C}">
      <dgm:prSet/>
      <dgm:spPr/>
      <dgm:t>
        <a:bodyPr/>
        <a:lstStyle/>
        <a:p>
          <a:endParaRPr lang="ru-RU"/>
        </a:p>
      </dgm:t>
    </dgm:pt>
    <dgm:pt modelId="{7C833459-970F-487F-9A0E-935CB32D68F1}" type="sibTrans" cxnId="{04E35BCA-58C5-466A-B1D1-E29E097B202C}">
      <dgm:prSet/>
      <dgm:spPr/>
      <dgm:t>
        <a:bodyPr/>
        <a:lstStyle/>
        <a:p>
          <a:endParaRPr lang="ru-RU"/>
        </a:p>
      </dgm:t>
    </dgm:pt>
    <dgm:pt modelId="{A12AC8BF-CB91-49FB-8B13-B993B4612735}" type="pres">
      <dgm:prSet presAssocID="{2C900A86-2AD6-4D47-89CA-3D26933D40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7A312-3FE4-4920-8B19-DE5316CD6EF8}" type="pres">
      <dgm:prSet presAssocID="{2EA76BA9-5380-4367-8444-38D64FE27301}" presName="parentLin" presStyleCnt="0"/>
      <dgm:spPr/>
    </dgm:pt>
    <dgm:pt modelId="{B252FD72-99C3-4E76-95EA-383C55A7D491}" type="pres">
      <dgm:prSet presAssocID="{2EA76BA9-5380-4367-8444-38D64FE2730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1C6FAB-E261-47C1-B3C4-50985C5BD05D}" type="pres">
      <dgm:prSet presAssocID="{2EA76BA9-5380-4367-8444-38D64FE273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C5B2D-4A38-464E-94AE-9DA931AF62F3}" type="pres">
      <dgm:prSet presAssocID="{2EA76BA9-5380-4367-8444-38D64FE27301}" presName="negativeSpace" presStyleCnt="0"/>
      <dgm:spPr/>
    </dgm:pt>
    <dgm:pt modelId="{B71C39F8-2CCB-46F7-A9A5-F33D4EE7525A}" type="pres">
      <dgm:prSet presAssocID="{2EA76BA9-5380-4367-8444-38D64FE2730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7301-3881-4231-8912-DA9EEF856ADB}" type="pres">
      <dgm:prSet presAssocID="{78AED127-64FB-4D2E-9203-F1354138B67C}" presName="spaceBetweenRectangles" presStyleCnt="0"/>
      <dgm:spPr/>
    </dgm:pt>
    <dgm:pt modelId="{99C655F3-D6B9-4FBD-8383-E50A510ED8E1}" type="pres">
      <dgm:prSet presAssocID="{7A95A0DE-8A76-44E8-A7B7-0ECE0DC248EC}" presName="parentLin" presStyleCnt="0"/>
      <dgm:spPr/>
    </dgm:pt>
    <dgm:pt modelId="{47465C85-B5E9-4DDB-BA2B-56F4B93C2602}" type="pres">
      <dgm:prSet presAssocID="{7A95A0DE-8A76-44E8-A7B7-0ECE0DC248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CC0B78-550C-4A19-AA32-0026BE05AD39}" type="pres">
      <dgm:prSet presAssocID="{7A95A0DE-8A76-44E8-A7B7-0ECE0DC248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8DD77-AB30-480C-A619-7D840B0610A4}" type="pres">
      <dgm:prSet presAssocID="{7A95A0DE-8A76-44E8-A7B7-0ECE0DC248EC}" presName="negativeSpace" presStyleCnt="0"/>
      <dgm:spPr/>
    </dgm:pt>
    <dgm:pt modelId="{0813B519-2906-405A-AEB2-1C869476614F}" type="pres">
      <dgm:prSet presAssocID="{7A95A0DE-8A76-44E8-A7B7-0ECE0DC248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70E20-5873-427C-8C2E-02BE16A0722C}" type="pres">
      <dgm:prSet presAssocID="{59996E04-CA66-4BAE-A827-28E6383B8E96}" presName="spaceBetweenRectangles" presStyleCnt="0"/>
      <dgm:spPr/>
    </dgm:pt>
    <dgm:pt modelId="{6EF7CFDA-0B7C-4BD6-B1A6-DAE57F3B04E0}" type="pres">
      <dgm:prSet presAssocID="{74B91D5A-36F4-4A1A-97DA-B6F5A030F70D}" presName="parentLin" presStyleCnt="0"/>
      <dgm:spPr/>
    </dgm:pt>
    <dgm:pt modelId="{56ACAB30-ABA4-43FB-90B6-99ACBA2EB247}" type="pres">
      <dgm:prSet presAssocID="{74B91D5A-36F4-4A1A-97DA-B6F5A030F7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121606-4B82-4A63-A946-5E65793A14F8}" type="pres">
      <dgm:prSet presAssocID="{74B91D5A-36F4-4A1A-97DA-B6F5A030F7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7C5D5-FA24-4C8E-9E63-A92C3D7C652D}" type="pres">
      <dgm:prSet presAssocID="{74B91D5A-36F4-4A1A-97DA-B6F5A030F70D}" presName="negativeSpace" presStyleCnt="0"/>
      <dgm:spPr/>
    </dgm:pt>
    <dgm:pt modelId="{BCF85632-4851-43CA-A1E7-B70AF0B26839}" type="pres">
      <dgm:prSet presAssocID="{74B91D5A-36F4-4A1A-97DA-B6F5A030F70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35ADD-4ECA-4E45-888E-FEBFB83BF829}" type="presOf" srcId="{2C900A86-2AD6-4D47-89CA-3D26933D40C1}" destId="{A12AC8BF-CB91-49FB-8B13-B993B4612735}" srcOrd="0" destOrd="0" presId="urn:microsoft.com/office/officeart/2005/8/layout/list1"/>
    <dgm:cxn modelId="{293FEA18-C498-42CC-8C70-A69C06F2001F}" type="presOf" srcId="{7A95A0DE-8A76-44E8-A7B7-0ECE0DC248EC}" destId="{EFCC0B78-550C-4A19-AA32-0026BE05AD39}" srcOrd="1" destOrd="0" presId="urn:microsoft.com/office/officeart/2005/8/layout/list1"/>
    <dgm:cxn modelId="{16656024-B1D6-4A06-8574-C3973AD1C617}" type="presOf" srcId="{745B7879-BF9E-4846-AD93-2E446D08FBE7}" destId="{0813B519-2906-405A-AEB2-1C869476614F}" srcOrd="0" destOrd="0" presId="urn:microsoft.com/office/officeart/2005/8/layout/list1"/>
    <dgm:cxn modelId="{04E35BCA-58C5-466A-B1D1-E29E097B202C}" srcId="{74B91D5A-36F4-4A1A-97DA-B6F5A030F70D}" destId="{2121D869-7B7D-43D0-A362-7399D87B95F1}" srcOrd="0" destOrd="0" parTransId="{6F0139D5-B440-4418-8C00-591012F362DF}" sibTransId="{7C833459-970F-487F-9A0E-935CB32D68F1}"/>
    <dgm:cxn modelId="{36C01435-E1F1-4C53-BB32-FB3F3986FD36}" type="presOf" srcId="{2EA76BA9-5380-4367-8444-38D64FE27301}" destId="{351C6FAB-E261-47C1-B3C4-50985C5BD05D}" srcOrd="1" destOrd="0" presId="urn:microsoft.com/office/officeart/2005/8/layout/list1"/>
    <dgm:cxn modelId="{82E4AD7B-FE10-460D-8E31-8ABB19C0D894}" srcId="{2C900A86-2AD6-4D47-89CA-3D26933D40C1}" destId="{2EA76BA9-5380-4367-8444-38D64FE27301}" srcOrd="0" destOrd="0" parTransId="{57D6D475-3B34-4828-989C-2FCB5DF267D4}" sibTransId="{78AED127-64FB-4D2E-9203-F1354138B67C}"/>
    <dgm:cxn modelId="{7896C3D5-CB38-469A-B90A-B7D42F1C5BEE}" srcId="{7A95A0DE-8A76-44E8-A7B7-0ECE0DC248EC}" destId="{745B7879-BF9E-4846-AD93-2E446D08FBE7}" srcOrd="0" destOrd="0" parTransId="{BADDE6F6-8647-4194-8207-C122F3F8D645}" sibTransId="{88AB64E6-5E79-4C4E-AB44-25667E510B66}"/>
    <dgm:cxn modelId="{4D9C48F4-8A6E-45B3-A15E-09B55C6902F4}" srcId="{2C900A86-2AD6-4D47-89CA-3D26933D40C1}" destId="{74B91D5A-36F4-4A1A-97DA-B6F5A030F70D}" srcOrd="2" destOrd="0" parTransId="{215DA170-8DBF-4535-BECF-18A2377F991D}" sibTransId="{988ECA3D-C052-44DD-9403-A2AAAA39F24A}"/>
    <dgm:cxn modelId="{E470A8A6-10B4-46D4-AC67-7B38F27A9539}" type="presOf" srcId="{2EA76BA9-5380-4367-8444-38D64FE27301}" destId="{B252FD72-99C3-4E76-95EA-383C55A7D491}" srcOrd="0" destOrd="0" presId="urn:microsoft.com/office/officeart/2005/8/layout/list1"/>
    <dgm:cxn modelId="{F74FB221-98DE-45C8-86EA-91CB66E38E11}" type="presOf" srcId="{67F1B685-621E-4332-8941-7C33892BB636}" destId="{B71C39F8-2CCB-46F7-A9A5-F33D4EE7525A}" srcOrd="0" destOrd="0" presId="urn:microsoft.com/office/officeart/2005/8/layout/list1"/>
    <dgm:cxn modelId="{8590A8BD-A8F6-4966-84A0-ABD32C63DE2C}" type="presOf" srcId="{74B91D5A-36F4-4A1A-97DA-B6F5A030F70D}" destId="{4A121606-4B82-4A63-A946-5E65793A14F8}" srcOrd="1" destOrd="0" presId="urn:microsoft.com/office/officeart/2005/8/layout/list1"/>
    <dgm:cxn modelId="{C3834F71-2803-47DF-BB61-11735DFDBC4F}" type="presOf" srcId="{74B91D5A-36F4-4A1A-97DA-B6F5A030F70D}" destId="{56ACAB30-ABA4-43FB-90B6-99ACBA2EB247}" srcOrd="0" destOrd="0" presId="urn:microsoft.com/office/officeart/2005/8/layout/list1"/>
    <dgm:cxn modelId="{8742E34D-6B80-4DE0-879E-7567EDE12B84}" srcId="{2EA76BA9-5380-4367-8444-38D64FE27301}" destId="{67F1B685-621E-4332-8941-7C33892BB636}" srcOrd="0" destOrd="0" parTransId="{A73C0268-7AE0-49C9-BDF9-8502C45AA761}" sibTransId="{DBE7ED85-337E-4B23-8A8F-9B830237491A}"/>
    <dgm:cxn modelId="{FBC70EF3-698E-4558-A007-839CCAF05982}" type="presOf" srcId="{2121D869-7B7D-43D0-A362-7399D87B95F1}" destId="{BCF85632-4851-43CA-A1E7-B70AF0B26839}" srcOrd="0" destOrd="0" presId="urn:microsoft.com/office/officeart/2005/8/layout/list1"/>
    <dgm:cxn modelId="{9C408C22-D387-468B-B24B-7CE1940F2088}" type="presOf" srcId="{7A95A0DE-8A76-44E8-A7B7-0ECE0DC248EC}" destId="{47465C85-B5E9-4DDB-BA2B-56F4B93C2602}" srcOrd="0" destOrd="0" presId="urn:microsoft.com/office/officeart/2005/8/layout/list1"/>
    <dgm:cxn modelId="{75E65401-E37E-49E1-85AA-1A629534F11C}" srcId="{2C900A86-2AD6-4D47-89CA-3D26933D40C1}" destId="{7A95A0DE-8A76-44E8-A7B7-0ECE0DC248EC}" srcOrd="1" destOrd="0" parTransId="{0B138210-8CB6-402A-AC66-11A25B5083C4}" sibTransId="{59996E04-CA66-4BAE-A827-28E6383B8E96}"/>
    <dgm:cxn modelId="{955E157F-4309-4733-8394-523EF5BDB969}" type="presParOf" srcId="{A12AC8BF-CB91-49FB-8B13-B993B4612735}" destId="{4B87A312-3FE4-4920-8B19-DE5316CD6EF8}" srcOrd="0" destOrd="0" presId="urn:microsoft.com/office/officeart/2005/8/layout/list1"/>
    <dgm:cxn modelId="{CBA9447F-C057-4153-880F-0E15ABCFE684}" type="presParOf" srcId="{4B87A312-3FE4-4920-8B19-DE5316CD6EF8}" destId="{B252FD72-99C3-4E76-95EA-383C55A7D491}" srcOrd="0" destOrd="0" presId="urn:microsoft.com/office/officeart/2005/8/layout/list1"/>
    <dgm:cxn modelId="{CFA6AB81-7D3C-4922-BC33-0E72851AF676}" type="presParOf" srcId="{4B87A312-3FE4-4920-8B19-DE5316CD6EF8}" destId="{351C6FAB-E261-47C1-B3C4-50985C5BD05D}" srcOrd="1" destOrd="0" presId="urn:microsoft.com/office/officeart/2005/8/layout/list1"/>
    <dgm:cxn modelId="{2B98685B-98B8-4990-A202-FAB125603E46}" type="presParOf" srcId="{A12AC8BF-CB91-49FB-8B13-B993B4612735}" destId="{685C5B2D-4A38-464E-94AE-9DA931AF62F3}" srcOrd="1" destOrd="0" presId="urn:microsoft.com/office/officeart/2005/8/layout/list1"/>
    <dgm:cxn modelId="{0DE774D0-4DBC-4ADB-B094-9C5D25366BFE}" type="presParOf" srcId="{A12AC8BF-CB91-49FB-8B13-B993B4612735}" destId="{B71C39F8-2CCB-46F7-A9A5-F33D4EE7525A}" srcOrd="2" destOrd="0" presId="urn:microsoft.com/office/officeart/2005/8/layout/list1"/>
    <dgm:cxn modelId="{12554BC1-D6E1-4BD4-B174-D7DC88A531DD}" type="presParOf" srcId="{A12AC8BF-CB91-49FB-8B13-B993B4612735}" destId="{FF367301-3881-4231-8912-DA9EEF856ADB}" srcOrd="3" destOrd="0" presId="urn:microsoft.com/office/officeart/2005/8/layout/list1"/>
    <dgm:cxn modelId="{7EE66E31-E8C7-4F94-B300-5B7C0FBAA313}" type="presParOf" srcId="{A12AC8BF-CB91-49FB-8B13-B993B4612735}" destId="{99C655F3-D6B9-4FBD-8383-E50A510ED8E1}" srcOrd="4" destOrd="0" presId="urn:microsoft.com/office/officeart/2005/8/layout/list1"/>
    <dgm:cxn modelId="{63C22F8B-A445-41CB-B0CA-32C8C8BD57D7}" type="presParOf" srcId="{99C655F3-D6B9-4FBD-8383-E50A510ED8E1}" destId="{47465C85-B5E9-4DDB-BA2B-56F4B93C2602}" srcOrd="0" destOrd="0" presId="urn:microsoft.com/office/officeart/2005/8/layout/list1"/>
    <dgm:cxn modelId="{5E192875-53F1-4B33-B0D5-5D72443334CB}" type="presParOf" srcId="{99C655F3-D6B9-4FBD-8383-E50A510ED8E1}" destId="{EFCC0B78-550C-4A19-AA32-0026BE05AD39}" srcOrd="1" destOrd="0" presId="urn:microsoft.com/office/officeart/2005/8/layout/list1"/>
    <dgm:cxn modelId="{6992AA6F-4CFF-4219-93CD-FD03DE535DE5}" type="presParOf" srcId="{A12AC8BF-CB91-49FB-8B13-B993B4612735}" destId="{5488DD77-AB30-480C-A619-7D840B0610A4}" srcOrd="5" destOrd="0" presId="urn:microsoft.com/office/officeart/2005/8/layout/list1"/>
    <dgm:cxn modelId="{763A7E38-539F-4F19-B97E-B611AA51DEB2}" type="presParOf" srcId="{A12AC8BF-CB91-49FB-8B13-B993B4612735}" destId="{0813B519-2906-405A-AEB2-1C869476614F}" srcOrd="6" destOrd="0" presId="urn:microsoft.com/office/officeart/2005/8/layout/list1"/>
    <dgm:cxn modelId="{63F42A68-5632-49C0-BA92-396BD20CDD2E}" type="presParOf" srcId="{A12AC8BF-CB91-49FB-8B13-B993B4612735}" destId="{13B70E20-5873-427C-8C2E-02BE16A0722C}" srcOrd="7" destOrd="0" presId="urn:microsoft.com/office/officeart/2005/8/layout/list1"/>
    <dgm:cxn modelId="{F8CECC5A-22DE-42A7-A943-F87C08FC4097}" type="presParOf" srcId="{A12AC8BF-CB91-49FB-8B13-B993B4612735}" destId="{6EF7CFDA-0B7C-4BD6-B1A6-DAE57F3B04E0}" srcOrd="8" destOrd="0" presId="urn:microsoft.com/office/officeart/2005/8/layout/list1"/>
    <dgm:cxn modelId="{CC67C0F7-6161-48EB-8210-4C6A7D99B425}" type="presParOf" srcId="{6EF7CFDA-0B7C-4BD6-B1A6-DAE57F3B04E0}" destId="{56ACAB30-ABA4-43FB-90B6-99ACBA2EB247}" srcOrd="0" destOrd="0" presId="urn:microsoft.com/office/officeart/2005/8/layout/list1"/>
    <dgm:cxn modelId="{4B619549-A2D5-497C-B185-E5B9F62F1DD7}" type="presParOf" srcId="{6EF7CFDA-0B7C-4BD6-B1A6-DAE57F3B04E0}" destId="{4A121606-4B82-4A63-A946-5E65793A14F8}" srcOrd="1" destOrd="0" presId="urn:microsoft.com/office/officeart/2005/8/layout/list1"/>
    <dgm:cxn modelId="{475F1A7E-3939-4249-AAE1-2C25A9093B7F}" type="presParOf" srcId="{A12AC8BF-CB91-49FB-8B13-B993B4612735}" destId="{0797C5D5-FA24-4C8E-9E63-A92C3D7C652D}" srcOrd="9" destOrd="0" presId="urn:microsoft.com/office/officeart/2005/8/layout/list1"/>
    <dgm:cxn modelId="{1A9CFDE9-46AA-4D73-803D-F22E567D89F8}" type="presParOf" srcId="{A12AC8BF-CB91-49FB-8B13-B993B4612735}" destId="{BCF85632-4851-43CA-A1E7-B70AF0B268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94825-B60E-4037-AF21-0B35CAD2D7CD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1F564C-24B3-4A56-8112-D0DC3D952E6C}">
      <dgm:prSet phldrT="[Текст]"/>
      <dgm:spPr/>
      <dgm:t>
        <a:bodyPr/>
        <a:lstStyle/>
        <a:p>
          <a:r>
            <a:rPr lang="ru-RU" b="1" dirty="0" smtClean="0"/>
            <a:t>Одна </a:t>
          </a:r>
          <a:br>
            <a:rPr lang="ru-RU" b="1" dirty="0" smtClean="0"/>
          </a:br>
          <a:r>
            <a:rPr lang="ru-RU" b="1" dirty="0" smtClean="0"/>
            <a:t>по одному направлению</a:t>
          </a:r>
          <a:endParaRPr lang="ru-RU" b="1" dirty="0"/>
        </a:p>
      </dgm:t>
    </dgm:pt>
    <dgm:pt modelId="{FC88B986-0D94-482C-AD28-3557CB099573}" type="parTrans" cxnId="{F5476A7C-F60D-42E5-92D7-4CE41FBAD062}">
      <dgm:prSet/>
      <dgm:spPr/>
      <dgm:t>
        <a:bodyPr/>
        <a:lstStyle/>
        <a:p>
          <a:endParaRPr lang="ru-RU" b="1"/>
        </a:p>
      </dgm:t>
    </dgm:pt>
    <dgm:pt modelId="{2B8253AF-87BD-4C85-93A2-C934B98A837F}" type="sibTrans" cxnId="{F5476A7C-F60D-42E5-92D7-4CE41FBAD062}">
      <dgm:prSet/>
      <dgm:spPr/>
      <dgm:t>
        <a:bodyPr/>
        <a:lstStyle/>
        <a:p>
          <a:endParaRPr lang="ru-RU" b="1"/>
        </a:p>
      </dgm:t>
    </dgm:pt>
    <dgm:pt modelId="{15C81377-A9F5-412F-99BE-A2702BC330F9}">
      <dgm:prSet phldrT="[Текст]"/>
      <dgm:spPr/>
      <dgm:t>
        <a:bodyPr/>
        <a:lstStyle/>
        <a:p>
          <a:r>
            <a:rPr lang="ru-RU" b="1" dirty="0" smtClean="0"/>
            <a:t>Несколько </a:t>
          </a:r>
          <a:br>
            <a:rPr lang="ru-RU" b="1" dirty="0" smtClean="0"/>
          </a:br>
          <a:r>
            <a:rPr lang="ru-RU" b="1" dirty="0" smtClean="0"/>
            <a:t>по одному направлению</a:t>
          </a:r>
          <a:endParaRPr lang="ru-RU" b="1" dirty="0"/>
        </a:p>
      </dgm:t>
    </dgm:pt>
    <dgm:pt modelId="{AA11266E-DF1E-4590-A1B1-33C2442E1296}" type="parTrans" cxnId="{9EF32627-7171-49A7-A84A-F53CD0766F30}">
      <dgm:prSet/>
      <dgm:spPr/>
      <dgm:t>
        <a:bodyPr/>
        <a:lstStyle/>
        <a:p>
          <a:endParaRPr lang="ru-RU" b="1"/>
        </a:p>
      </dgm:t>
    </dgm:pt>
    <dgm:pt modelId="{CF6E8B8E-70EE-4A1F-9CE8-14FA93AB909D}" type="sibTrans" cxnId="{9EF32627-7171-49A7-A84A-F53CD0766F30}">
      <dgm:prSet/>
      <dgm:spPr/>
      <dgm:t>
        <a:bodyPr/>
        <a:lstStyle/>
        <a:p>
          <a:endParaRPr lang="ru-RU" b="1"/>
        </a:p>
      </dgm:t>
    </dgm:pt>
    <dgm:pt modelId="{C135D08F-956E-4512-883A-F166E6E58438}">
      <dgm:prSet phldrT="[Текст]"/>
      <dgm:spPr/>
      <dgm:t>
        <a:bodyPr/>
        <a:lstStyle/>
        <a:p>
          <a:r>
            <a:rPr lang="ru-RU" b="1" dirty="0" smtClean="0"/>
            <a:t>Одна </a:t>
          </a:r>
          <a:br>
            <a:rPr lang="ru-RU" b="1" dirty="0" smtClean="0"/>
          </a:br>
          <a:r>
            <a:rPr lang="ru-RU" b="1" dirty="0" smtClean="0"/>
            <a:t>по нескольким направлениям</a:t>
          </a:r>
          <a:endParaRPr lang="ru-RU" b="1" dirty="0"/>
        </a:p>
      </dgm:t>
    </dgm:pt>
    <dgm:pt modelId="{08A32D5E-22E3-4059-BF42-675D8DE494C4}" type="parTrans" cxnId="{C79778B1-4144-499E-8BF0-F8F7D45D9C82}">
      <dgm:prSet/>
      <dgm:spPr/>
      <dgm:t>
        <a:bodyPr/>
        <a:lstStyle/>
        <a:p>
          <a:endParaRPr lang="ru-RU" b="1"/>
        </a:p>
      </dgm:t>
    </dgm:pt>
    <dgm:pt modelId="{AB153D3E-1303-4E20-B8B3-E197075FDCF4}" type="sibTrans" cxnId="{C79778B1-4144-499E-8BF0-F8F7D45D9C82}">
      <dgm:prSet/>
      <dgm:spPr/>
      <dgm:t>
        <a:bodyPr/>
        <a:lstStyle/>
        <a:p>
          <a:endParaRPr lang="ru-RU" b="1"/>
        </a:p>
      </dgm:t>
    </dgm:pt>
    <dgm:pt modelId="{712EBFE5-74CD-4479-9702-348D27631C94}" type="pres">
      <dgm:prSet presAssocID="{8F494825-B60E-4037-AF21-0B35CAD2D7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33A9B-4405-4EA3-8B73-EAF9858345AB}" type="pres">
      <dgm:prSet presAssocID="{EF1F564C-24B3-4A56-8112-D0DC3D952E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AE11C-3F50-40CC-9FD2-798D395F5F38}" type="pres">
      <dgm:prSet presAssocID="{2B8253AF-87BD-4C85-93A2-C934B98A837F}" presName="sibTrans" presStyleCnt="0"/>
      <dgm:spPr/>
    </dgm:pt>
    <dgm:pt modelId="{6E1132C7-4814-4633-9045-5984F7E40FCA}" type="pres">
      <dgm:prSet presAssocID="{15C81377-A9F5-412F-99BE-A2702BC330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BDE7E-A6E8-47E0-9015-EA519D71135A}" type="pres">
      <dgm:prSet presAssocID="{CF6E8B8E-70EE-4A1F-9CE8-14FA93AB909D}" presName="sibTrans" presStyleCnt="0"/>
      <dgm:spPr/>
    </dgm:pt>
    <dgm:pt modelId="{521447F4-01C4-4CAD-AC7A-D53380EB4996}" type="pres">
      <dgm:prSet presAssocID="{C135D08F-956E-4512-883A-F166E6E584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52614-05B3-439C-97D3-35C01C0CA5BE}" type="presOf" srcId="{C135D08F-956E-4512-883A-F166E6E58438}" destId="{521447F4-01C4-4CAD-AC7A-D53380EB4996}" srcOrd="0" destOrd="0" presId="urn:microsoft.com/office/officeart/2005/8/layout/default"/>
    <dgm:cxn modelId="{F5476A7C-F60D-42E5-92D7-4CE41FBAD062}" srcId="{8F494825-B60E-4037-AF21-0B35CAD2D7CD}" destId="{EF1F564C-24B3-4A56-8112-D0DC3D952E6C}" srcOrd="0" destOrd="0" parTransId="{FC88B986-0D94-482C-AD28-3557CB099573}" sibTransId="{2B8253AF-87BD-4C85-93A2-C934B98A837F}"/>
    <dgm:cxn modelId="{9EF32627-7171-49A7-A84A-F53CD0766F30}" srcId="{8F494825-B60E-4037-AF21-0B35CAD2D7CD}" destId="{15C81377-A9F5-412F-99BE-A2702BC330F9}" srcOrd="1" destOrd="0" parTransId="{AA11266E-DF1E-4590-A1B1-33C2442E1296}" sibTransId="{CF6E8B8E-70EE-4A1F-9CE8-14FA93AB909D}"/>
    <dgm:cxn modelId="{00EAAA35-41EB-4179-9F2F-893CB6C93225}" type="presOf" srcId="{8F494825-B60E-4037-AF21-0B35CAD2D7CD}" destId="{712EBFE5-74CD-4479-9702-348D27631C94}" srcOrd="0" destOrd="0" presId="urn:microsoft.com/office/officeart/2005/8/layout/default"/>
    <dgm:cxn modelId="{18B25A55-AAC7-4B93-8B34-ACF75EC3F55E}" type="presOf" srcId="{15C81377-A9F5-412F-99BE-A2702BC330F9}" destId="{6E1132C7-4814-4633-9045-5984F7E40FCA}" srcOrd="0" destOrd="0" presId="urn:microsoft.com/office/officeart/2005/8/layout/default"/>
    <dgm:cxn modelId="{41088656-B56D-4CE9-B240-34648D9B3D67}" type="presOf" srcId="{EF1F564C-24B3-4A56-8112-D0DC3D952E6C}" destId="{E5C33A9B-4405-4EA3-8B73-EAF9858345AB}" srcOrd="0" destOrd="0" presId="urn:microsoft.com/office/officeart/2005/8/layout/default"/>
    <dgm:cxn modelId="{C79778B1-4144-499E-8BF0-F8F7D45D9C82}" srcId="{8F494825-B60E-4037-AF21-0B35CAD2D7CD}" destId="{C135D08F-956E-4512-883A-F166E6E58438}" srcOrd="2" destOrd="0" parTransId="{08A32D5E-22E3-4059-BF42-675D8DE494C4}" sibTransId="{AB153D3E-1303-4E20-B8B3-E197075FDCF4}"/>
    <dgm:cxn modelId="{772B6537-260B-48A7-A130-2A30E2555384}" type="presParOf" srcId="{712EBFE5-74CD-4479-9702-348D27631C94}" destId="{E5C33A9B-4405-4EA3-8B73-EAF9858345AB}" srcOrd="0" destOrd="0" presId="urn:microsoft.com/office/officeart/2005/8/layout/default"/>
    <dgm:cxn modelId="{0744EAA7-0BF6-4A2C-AE10-95EA2A884946}" type="presParOf" srcId="{712EBFE5-74CD-4479-9702-348D27631C94}" destId="{880AE11C-3F50-40CC-9FD2-798D395F5F38}" srcOrd="1" destOrd="0" presId="urn:microsoft.com/office/officeart/2005/8/layout/default"/>
    <dgm:cxn modelId="{C1958799-19E2-4F0C-A614-ED559A20A3B0}" type="presParOf" srcId="{712EBFE5-74CD-4479-9702-348D27631C94}" destId="{6E1132C7-4814-4633-9045-5984F7E40FCA}" srcOrd="2" destOrd="0" presId="urn:microsoft.com/office/officeart/2005/8/layout/default"/>
    <dgm:cxn modelId="{899602D4-B800-43FC-8A0E-F661EA125D24}" type="presParOf" srcId="{712EBFE5-74CD-4479-9702-348D27631C94}" destId="{6C1BDE7E-A6E8-47E0-9015-EA519D71135A}" srcOrd="3" destOrd="0" presId="urn:microsoft.com/office/officeart/2005/8/layout/default"/>
    <dgm:cxn modelId="{9A2ECA82-AE6A-4B8B-A28B-7E1AC76F89A8}" type="presParOf" srcId="{712EBFE5-74CD-4479-9702-348D27631C94}" destId="{521447F4-01C4-4CAD-AC7A-D53380EB49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184A4-F5B6-431A-B1C6-C784447C5D1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1803D27-B5C1-41FC-B081-68C4542701A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Компетенции</a:t>
          </a:r>
          <a:endParaRPr lang="ru-RU" b="1" dirty="0">
            <a:solidFill>
              <a:schemeClr val="tx1"/>
            </a:solidFill>
          </a:endParaRPr>
        </a:p>
      </dgm:t>
    </dgm:pt>
    <dgm:pt modelId="{B65A6372-A591-4E53-84EB-5FAE140FB240}" type="parTrans" cxnId="{CFD65D5C-708F-4489-9B66-07A709CE2D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496CFA2-EB94-47A2-B0DA-B163665BB0EE}" type="sibTrans" cxnId="{CFD65D5C-708F-4489-9B66-07A709CE2D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A7CCA9-2B59-49AA-9BAD-A2FC8601996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Индикаторы достижения компетенций</a:t>
          </a:r>
          <a:endParaRPr lang="ru-RU" b="1" dirty="0">
            <a:solidFill>
              <a:schemeClr val="tx1"/>
            </a:solidFill>
          </a:endParaRPr>
        </a:p>
      </dgm:t>
    </dgm:pt>
    <dgm:pt modelId="{368767B0-ED36-4DF1-8E61-EDD5F6D23A9C}" type="parTrans" cxnId="{B6876E99-DB8E-464A-AF92-69B09BCF78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30D8E6-C6D1-451B-AB1A-BA2C1925FC62}" type="sibTrans" cxnId="{B6876E99-DB8E-464A-AF92-69B09BCF78B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8FA469B-58A6-466E-B670-5319BBED7C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Результаты обучения по дисциплинам (модулям) и практикам</a:t>
          </a:r>
          <a:endParaRPr lang="ru-RU" b="1" dirty="0">
            <a:solidFill>
              <a:schemeClr val="tx1"/>
            </a:solidFill>
          </a:endParaRPr>
        </a:p>
      </dgm:t>
    </dgm:pt>
    <dgm:pt modelId="{9745DC30-DDCD-4DE4-AF35-27DBD6C39C2A}" type="parTrans" cxnId="{38FFC001-C56E-4F5F-92F8-F783559EB7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F5C00D-2D67-4795-AE7A-253128A570EA}" type="sibTrans" cxnId="{38FFC001-C56E-4F5F-92F8-F783559EB7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83C8688-A218-44D2-BBAA-107E06545312}" type="pres">
      <dgm:prSet presAssocID="{C56184A4-F5B6-431A-B1C6-C784447C5D1B}" presName="CompostProcess" presStyleCnt="0">
        <dgm:presLayoutVars>
          <dgm:dir/>
          <dgm:resizeHandles val="exact"/>
        </dgm:presLayoutVars>
      </dgm:prSet>
      <dgm:spPr/>
    </dgm:pt>
    <dgm:pt modelId="{F61EF1CA-7664-498E-9E30-6910504421C0}" type="pres">
      <dgm:prSet presAssocID="{C56184A4-F5B6-431A-B1C6-C784447C5D1B}" presName="arrow" presStyleLbl="bgShp" presStyleIdx="0" presStyleCnt="1" custFlipHor="1"/>
      <dgm:spPr/>
    </dgm:pt>
    <dgm:pt modelId="{C1230509-F130-4352-BB8C-2AECD9DC703D}" type="pres">
      <dgm:prSet presAssocID="{C56184A4-F5B6-431A-B1C6-C784447C5D1B}" presName="linearProcess" presStyleCnt="0"/>
      <dgm:spPr/>
    </dgm:pt>
    <dgm:pt modelId="{EB783782-A0ED-450E-BB8C-C808F005F0B2}" type="pres">
      <dgm:prSet presAssocID="{61803D27-B5C1-41FC-B081-68C4542701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7BFD0-9146-4F2C-8D50-68D56EA0A681}" type="pres">
      <dgm:prSet presAssocID="{B496CFA2-EB94-47A2-B0DA-B163665BB0EE}" presName="sibTrans" presStyleCnt="0"/>
      <dgm:spPr/>
    </dgm:pt>
    <dgm:pt modelId="{62FFBDA2-F77A-418B-A064-2561DA86F68B}" type="pres">
      <dgm:prSet presAssocID="{BBA7CCA9-2B59-49AA-9BAD-A2FC8601996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7E3E4-A662-4F8C-A236-EBE2A31DB5C0}" type="pres">
      <dgm:prSet presAssocID="{F330D8E6-C6D1-451B-AB1A-BA2C1925FC62}" presName="sibTrans" presStyleCnt="0"/>
      <dgm:spPr/>
    </dgm:pt>
    <dgm:pt modelId="{8504907D-E4F6-4F96-97D5-A058CF521330}" type="pres">
      <dgm:prSet presAssocID="{98FA469B-58A6-466E-B670-5319BBED7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76E99-DB8E-464A-AF92-69B09BCF78BF}" srcId="{C56184A4-F5B6-431A-B1C6-C784447C5D1B}" destId="{BBA7CCA9-2B59-49AA-9BAD-A2FC8601996B}" srcOrd="1" destOrd="0" parTransId="{368767B0-ED36-4DF1-8E61-EDD5F6D23A9C}" sibTransId="{F330D8E6-C6D1-451B-AB1A-BA2C1925FC62}"/>
    <dgm:cxn modelId="{CFD65D5C-708F-4489-9B66-07A709CE2D29}" srcId="{C56184A4-F5B6-431A-B1C6-C784447C5D1B}" destId="{61803D27-B5C1-41FC-B081-68C4542701AC}" srcOrd="0" destOrd="0" parTransId="{B65A6372-A591-4E53-84EB-5FAE140FB240}" sibTransId="{B496CFA2-EB94-47A2-B0DA-B163665BB0EE}"/>
    <dgm:cxn modelId="{33DC0412-9F72-4A8B-9C95-289BDA2E2BB5}" type="presOf" srcId="{C56184A4-F5B6-431A-B1C6-C784447C5D1B}" destId="{783C8688-A218-44D2-BBAA-107E06545312}" srcOrd="0" destOrd="0" presId="urn:microsoft.com/office/officeart/2005/8/layout/hProcess9"/>
    <dgm:cxn modelId="{38FFC001-C56E-4F5F-92F8-F783559EB7AD}" srcId="{C56184A4-F5B6-431A-B1C6-C784447C5D1B}" destId="{98FA469B-58A6-466E-B670-5319BBED7C16}" srcOrd="2" destOrd="0" parTransId="{9745DC30-DDCD-4DE4-AF35-27DBD6C39C2A}" sibTransId="{7DF5C00D-2D67-4795-AE7A-253128A570EA}"/>
    <dgm:cxn modelId="{1E10531B-A357-4C90-87DC-C4AD694F03CB}" type="presOf" srcId="{BBA7CCA9-2B59-49AA-9BAD-A2FC8601996B}" destId="{62FFBDA2-F77A-418B-A064-2561DA86F68B}" srcOrd="0" destOrd="0" presId="urn:microsoft.com/office/officeart/2005/8/layout/hProcess9"/>
    <dgm:cxn modelId="{59CF98AF-8E52-4145-9B57-649274E4E897}" type="presOf" srcId="{61803D27-B5C1-41FC-B081-68C4542701AC}" destId="{EB783782-A0ED-450E-BB8C-C808F005F0B2}" srcOrd="0" destOrd="0" presId="urn:microsoft.com/office/officeart/2005/8/layout/hProcess9"/>
    <dgm:cxn modelId="{87369EB7-FA2F-42BF-B821-779328938312}" type="presOf" srcId="{98FA469B-58A6-466E-B670-5319BBED7C16}" destId="{8504907D-E4F6-4F96-97D5-A058CF521330}" srcOrd="0" destOrd="0" presId="urn:microsoft.com/office/officeart/2005/8/layout/hProcess9"/>
    <dgm:cxn modelId="{693664CF-A44A-454C-927B-8188D45115FF}" type="presParOf" srcId="{783C8688-A218-44D2-BBAA-107E06545312}" destId="{F61EF1CA-7664-498E-9E30-6910504421C0}" srcOrd="0" destOrd="0" presId="urn:microsoft.com/office/officeart/2005/8/layout/hProcess9"/>
    <dgm:cxn modelId="{68AFE996-4228-4B58-96F8-A38CBA6C5B0C}" type="presParOf" srcId="{783C8688-A218-44D2-BBAA-107E06545312}" destId="{C1230509-F130-4352-BB8C-2AECD9DC703D}" srcOrd="1" destOrd="0" presId="urn:microsoft.com/office/officeart/2005/8/layout/hProcess9"/>
    <dgm:cxn modelId="{E953C3E8-CC7D-4D73-8137-ADF95113F91B}" type="presParOf" srcId="{C1230509-F130-4352-BB8C-2AECD9DC703D}" destId="{EB783782-A0ED-450E-BB8C-C808F005F0B2}" srcOrd="0" destOrd="0" presId="urn:microsoft.com/office/officeart/2005/8/layout/hProcess9"/>
    <dgm:cxn modelId="{51B09A4F-3CC9-4BE3-8B66-8168480CCEC2}" type="presParOf" srcId="{C1230509-F130-4352-BB8C-2AECD9DC703D}" destId="{0A57BFD0-9146-4F2C-8D50-68D56EA0A681}" srcOrd="1" destOrd="0" presId="urn:microsoft.com/office/officeart/2005/8/layout/hProcess9"/>
    <dgm:cxn modelId="{F77C1747-F33C-4076-8233-5A58B86B6C2D}" type="presParOf" srcId="{C1230509-F130-4352-BB8C-2AECD9DC703D}" destId="{62FFBDA2-F77A-418B-A064-2561DA86F68B}" srcOrd="2" destOrd="0" presId="urn:microsoft.com/office/officeart/2005/8/layout/hProcess9"/>
    <dgm:cxn modelId="{05693FB6-86F5-42A1-BC9D-909CE0D50AD4}" type="presParOf" srcId="{C1230509-F130-4352-BB8C-2AECD9DC703D}" destId="{0E17E3E4-A662-4F8C-A236-EBE2A31DB5C0}" srcOrd="3" destOrd="0" presId="urn:microsoft.com/office/officeart/2005/8/layout/hProcess9"/>
    <dgm:cxn modelId="{4D5E34C2-127B-4C0D-B0A2-08E15919280A}" type="presParOf" srcId="{C1230509-F130-4352-BB8C-2AECD9DC703D}" destId="{8504907D-E4F6-4F96-97D5-A058CF5213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435C-BEA4-4F83-86E7-A3DE01E24CE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1E27-5467-4004-8CA0-20D1259D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5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B46F-35C7-4F50-B067-9A0E1F8B043C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C739-3911-4D74-8D92-41B287954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6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A6C30-0574-4BEB-9CAD-05C46F8A5C4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4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A6C30-0574-4BEB-9CAD-05C46F8A5C4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6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fld id="{446B5848-D8D3-4E36-984C-D798C289B6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4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7EFD1-5F41-4E9C-8DBE-AAD6B4263E95}" type="datetime1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7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5973A-82C8-4309-8A60-4FF16EF38D21}" type="datetime1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7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07947" y="555392"/>
            <a:ext cx="6778907" cy="1191121"/>
          </a:xfrm>
        </p:spPr>
        <p:txBody>
          <a:bodyPr>
            <a:normAutofit/>
          </a:bodyPr>
          <a:lstStyle>
            <a:lvl1pPr algn="l">
              <a:defRPr sz="27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3843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414474-CDBF-4970-A0C2-CDE3EC989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64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46A05-7119-4708-BB80-1BADBAE362FC}" type="datetime1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r>
              <a:rPr lang="ru-RU" dirty="0" err="1" smtClean="0"/>
              <a:t>Коленкова</a:t>
            </a:r>
            <a:r>
              <a:rPr lang="ru-RU" dirty="0" smtClean="0"/>
              <a:t> Наталья Юрьевна, начальник отдела </a:t>
            </a:r>
            <a:r>
              <a:rPr lang="ru-RU" dirty="0" err="1" smtClean="0"/>
              <a:t>ПРОП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fld id="{446B5848-D8D3-4E36-984C-D798C289B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F3B3B-3B18-45B1-ABFC-FF3F445423C7}" type="datetime1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895B1D-600A-410A-B2E5-FF92D942963A}" type="datetime1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4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F74D1-A8FE-4407-A0E8-0248EE36191B}" type="datetime1">
              <a:rPr lang="ru-RU" smtClean="0"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D89DF-0357-4874-8823-0D8F8C5D826C}" type="datetime1">
              <a:rPr lang="ru-RU" smtClean="0"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9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1B9606-3AB3-49DF-B55A-480F59BDCDFB}" type="datetime1">
              <a:rPr lang="ru-RU" smtClean="0"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6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6B666A-645E-4F32-B95D-A17172C612F8}" type="datetime1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36A725-B9FA-4932-AAE4-2FB5F2B1B1BC}" type="datetime1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ru-RU" dirty="0" err="1" smtClean="0"/>
              <a:t>Коленкова</a:t>
            </a:r>
            <a:r>
              <a:rPr lang="ru-RU" dirty="0" smtClean="0"/>
              <a:t> Наталья Юрьевна, начальник отдела </a:t>
            </a:r>
            <a:r>
              <a:rPr lang="ru-RU" dirty="0" err="1" smtClean="0"/>
              <a:t>ПРОП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5848-D8D3-4E36-984C-D798C289B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Актуализация содержания высшего образования 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на основе </a:t>
            </a:r>
            <a:r>
              <a:rPr lang="ru-RU" b="1" dirty="0" err="1" smtClean="0">
                <a:solidFill>
                  <a:srgbClr val="CC0000"/>
                </a:solidFill>
              </a:rPr>
              <a:t>ФГОС</a:t>
            </a:r>
            <a:r>
              <a:rPr lang="ru-RU" b="1" dirty="0" smtClean="0">
                <a:solidFill>
                  <a:srgbClr val="CC0000"/>
                </a:solidFill>
              </a:rPr>
              <a:t> 3++ и профессиональных стандартов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7232848" cy="120168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</a:rPr>
              <a:t>Н.Ю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Коленкова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начальник отдела </a:t>
            </a:r>
            <a:r>
              <a:rPr lang="ru-RU" dirty="0" err="1" smtClean="0">
                <a:solidFill>
                  <a:schemeClr val="tx1"/>
                </a:solidFill>
              </a:rPr>
              <a:t>ПРОП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59555" y="4653011"/>
            <a:ext cx="3938257" cy="590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59555" y="3429000"/>
            <a:ext cx="3938257" cy="590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9555" y="2276872"/>
            <a:ext cx="3938257" cy="590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904033" y="4653011"/>
            <a:ext cx="3835362" cy="5904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904033" y="3429000"/>
            <a:ext cx="3818633" cy="5904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899592" y="2276872"/>
            <a:ext cx="3839804" cy="5904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7122" y="2276872"/>
            <a:ext cx="2696115" cy="607849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ФГОС ВО, утвержденные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15 ноября 2017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122" y="3429000"/>
            <a:ext cx="2696116" cy="607849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ФГОС ВО, утвержденные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31 декабря 2017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121" y="4653011"/>
            <a:ext cx="2696116" cy="607849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ФГОС ВО, утвержденные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10 февраля 2018 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9396" y="2412847"/>
            <a:ext cx="3472638" cy="318482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 algn="r"/>
            <a:r>
              <a:rPr lang="ru-RU" dirty="0" smtClean="0"/>
              <a:t>не позднее </a:t>
            </a:r>
            <a:r>
              <a:rPr lang="ru-RU" b="1" dirty="0" smtClean="0"/>
              <a:t>30 ноября 2017 г.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9396" y="3564975"/>
            <a:ext cx="3450716" cy="318482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 algn="r"/>
            <a:r>
              <a:rPr lang="ru-RU" dirty="0" smtClean="0"/>
              <a:t>не позднее </a:t>
            </a:r>
            <a:r>
              <a:rPr lang="ru-RU" b="1" dirty="0" smtClean="0"/>
              <a:t>20 января 2018 г.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9395" y="4803677"/>
            <a:ext cx="3450716" cy="318482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 algn="r"/>
            <a:r>
              <a:rPr lang="ru-RU" dirty="0" smtClean="0"/>
              <a:t>не позднее </a:t>
            </a:r>
            <a:r>
              <a:rPr lang="ru-RU" b="1" dirty="0" smtClean="0"/>
              <a:t>28 февраля 2018 г.</a:t>
            </a:r>
            <a:endParaRPr lang="ru-RU" b="1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Сроки предоставления доступа пользователей </a:t>
            </a:r>
            <a:r>
              <a:rPr lang="ru-RU" sz="2800" dirty="0" err="1">
                <a:solidFill>
                  <a:srgbClr val="0070C0"/>
                </a:solidFill>
              </a:rPr>
              <a:t>ФУМО</a:t>
            </a:r>
            <a:r>
              <a:rPr lang="ru-RU" sz="2800" dirty="0">
                <a:solidFill>
                  <a:srgbClr val="0070C0"/>
                </a:solidFill>
              </a:rPr>
              <a:t> и разработчиков </a:t>
            </a:r>
            <a:r>
              <a:rPr lang="ru-RU" sz="2800" dirty="0" err="1">
                <a:solidFill>
                  <a:srgbClr val="0070C0"/>
                </a:solidFill>
              </a:rPr>
              <a:t>ПООП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в </a:t>
            </a:r>
            <a:r>
              <a:rPr lang="ru-RU" sz="2800" dirty="0" err="1">
                <a:solidFill>
                  <a:srgbClr val="0070C0"/>
                </a:solidFill>
              </a:rPr>
              <a:t>ИС</a:t>
            </a:r>
            <a:r>
              <a:rPr lang="ru-RU" sz="2800" dirty="0">
                <a:solidFill>
                  <a:srgbClr val="0070C0"/>
                </a:solidFill>
              </a:rPr>
              <a:t> «Реестр </a:t>
            </a:r>
            <a:r>
              <a:rPr lang="ru-RU" sz="2800" dirty="0" err="1">
                <a:solidFill>
                  <a:srgbClr val="0070C0"/>
                </a:solidFill>
              </a:rPr>
              <a:t>ПООП</a:t>
            </a:r>
            <a:r>
              <a:rPr lang="ru-RU" sz="2800" dirty="0">
                <a:solidFill>
                  <a:srgbClr val="0070C0"/>
                </a:solidFill>
              </a:rPr>
              <a:t>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14474-CDBF-4970-A0C2-CDE3EC98918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16" name="Нижний колонтитул 1"/>
          <p:cNvSpPr txBox="1">
            <a:spLocks/>
          </p:cNvSpPr>
          <p:nvPr/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err="1" smtClean="0">
                <a:solidFill>
                  <a:srgbClr val="0070C0"/>
                </a:solidFill>
              </a:rPr>
              <a:t>Коленкова</a:t>
            </a:r>
            <a:r>
              <a:rPr lang="ru-RU" sz="1400" b="1" dirty="0" smtClean="0">
                <a:solidFill>
                  <a:srgbClr val="0070C0"/>
                </a:solidFill>
              </a:rPr>
              <a:t> Наталья Юрьевна, начальник отдела </a:t>
            </a:r>
            <a:r>
              <a:rPr lang="ru-RU" sz="1400" b="1" dirty="0" err="1" smtClean="0">
                <a:solidFill>
                  <a:srgbClr val="0070C0"/>
                </a:solidFill>
              </a:rPr>
              <a:t>ПРОП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/>
              <a:t>При </a:t>
            </a:r>
            <a:r>
              <a:rPr lang="ru-RU" sz="2200" b="1" dirty="0">
                <a:solidFill>
                  <a:srgbClr val="FF0000"/>
                </a:solidFill>
              </a:rPr>
              <a:t>включении</a:t>
            </a:r>
            <a:r>
              <a:rPr lang="ru-RU" sz="2200" b="1" dirty="0"/>
              <a:t> </a:t>
            </a:r>
            <a:r>
              <a:rPr lang="ru-RU" sz="2200" b="1" dirty="0" err="1" smtClean="0"/>
              <a:t>ПООП</a:t>
            </a:r>
            <a:r>
              <a:rPr lang="ru-RU" sz="2200" b="1" dirty="0" smtClean="0"/>
              <a:t> в </a:t>
            </a:r>
            <a:r>
              <a:rPr lang="ru-RU" sz="2200" b="1" dirty="0"/>
              <a:t>реестр </a:t>
            </a:r>
            <a:r>
              <a:rPr lang="ru-RU" sz="2200" b="1" dirty="0" err="1" smtClean="0"/>
              <a:t>ПООП</a:t>
            </a:r>
            <a:r>
              <a:rPr lang="ru-RU" sz="2200" b="1" dirty="0" smtClean="0"/>
              <a:t> организация </a:t>
            </a:r>
            <a:r>
              <a:rPr lang="ru-RU" sz="2200" b="1" dirty="0"/>
              <a:t>разрабатывает с учетом </a:t>
            </a:r>
            <a:r>
              <a:rPr lang="ru-RU" sz="2200" b="1" dirty="0" err="1"/>
              <a:t>ПООП</a:t>
            </a:r>
            <a:r>
              <a:rPr lang="ru-RU" sz="2200" b="1" dirty="0"/>
              <a:t> образовательную программу для лиц, поступающих </a:t>
            </a:r>
            <a:r>
              <a:rPr lang="ru-RU" sz="2200" b="1" dirty="0" smtClean="0"/>
              <a:t>на </a:t>
            </a:r>
            <a:r>
              <a:rPr lang="ru-RU" sz="2200" b="1" dirty="0"/>
              <a:t>обучение, </a:t>
            </a:r>
            <a:r>
              <a:rPr lang="ru-RU" sz="2200" b="1" dirty="0">
                <a:solidFill>
                  <a:srgbClr val="00B0F0"/>
                </a:solidFill>
              </a:rPr>
              <a:t>в год, следующий </a:t>
            </a:r>
            <a:r>
              <a:rPr lang="ru-RU" sz="2200" b="1" dirty="0"/>
              <a:t>за годом включения </a:t>
            </a:r>
            <a:r>
              <a:rPr lang="ru-RU" sz="2200" b="1" dirty="0" err="1"/>
              <a:t>ПООП</a:t>
            </a:r>
            <a:r>
              <a:rPr lang="ru-RU" sz="2200" b="1" dirty="0"/>
              <a:t> в реестр. </a:t>
            </a:r>
            <a:endParaRPr lang="ru-RU" sz="2200" b="1" dirty="0" smtClean="0"/>
          </a:p>
          <a:p>
            <a:pPr>
              <a:spcBef>
                <a:spcPts val="1200"/>
              </a:spcBef>
            </a:pPr>
            <a:r>
              <a:rPr lang="ru-RU" sz="2200" b="1" dirty="0" smtClean="0"/>
              <a:t>Обучение </a:t>
            </a:r>
            <a:r>
              <a:rPr lang="ru-RU" sz="2200" b="1" dirty="0"/>
              <a:t>лиц обучающихся по образовательной программе, разработанной </a:t>
            </a:r>
            <a:r>
              <a:rPr lang="ru-RU" sz="2200" b="1" dirty="0">
                <a:solidFill>
                  <a:srgbClr val="00B0F0"/>
                </a:solidFill>
              </a:rPr>
              <a:t>до включения </a:t>
            </a:r>
            <a:r>
              <a:rPr lang="ru-RU" sz="2200" b="1" dirty="0"/>
              <a:t>соответствующей </a:t>
            </a:r>
            <a:r>
              <a:rPr lang="ru-RU" sz="2200" b="1" dirty="0" err="1"/>
              <a:t>ПООП</a:t>
            </a:r>
            <a:r>
              <a:rPr lang="ru-RU" sz="2200" b="1" dirty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в </a:t>
            </a:r>
            <a:r>
              <a:rPr lang="ru-RU" sz="2200" b="1" dirty="0"/>
              <a:t>реестр, осуществляется по образовательной программе, разработанной </a:t>
            </a:r>
            <a:r>
              <a:rPr lang="ru-RU" sz="2200" b="1" dirty="0" smtClean="0">
                <a:solidFill>
                  <a:srgbClr val="00B0F0"/>
                </a:solidFill>
              </a:rPr>
              <a:t>на </a:t>
            </a:r>
            <a:r>
              <a:rPr lang="ru-RU" sz="2200" b="1" dirty="0">
                <a:solidFill>
                  <a:srgbClr val="00B0F0"/>
                </a:solidFill>
              </a:rPr>
              <a:t>момент их поступления </a:t>
            </a:r>
            <a:r>
              <a:rPr lang="ru-RU" sz="2200" b="1" dirty="0"/>
              <a:t>или по решению организации по образовательной программе, обновленной с учетом вновь включенной </a:t>
            </a:r>
            <a:r>
              <a:rPr lang="ru-RU" sz="2200" b="1" dirty="0" err="1"/>
              <a:t>ПООП</a:t>
            </a:r>
            <a:r>
              <a:rPr lang="ru-RU" sz="2200" b="1" dirty="0"/>
              <a:t> в реестр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</a:t>
            </a:r>
            <a:r>
              <a:rPr lang="ru-RU" sz="2800" b="1" dirty="0">
                <a:solidFill>
                  <a:srgbClr val="0070C0"/>
                </a:solidFill>
              </a:rPr>
              <a:t>делать, </a:t>
            </a:r>
            <a:r>
              <a:rPr lang="ru-RU" sz="2800" b="1" dirty="0" smtClean="0">
                <a:solidFill>
                  <a:srgbClr val="0070C0"/>
                </a:solidFill>
              </a:rPr>
              <a:t>если примерной </a:t>
            </a:r>
            <a:r>
              <a:rPr lang="ru-RU" sz="2800" b="1" dirty="0" err="1" smtClean="0">
                <a:solidFill>
                  <a:srgbClr val="0070C0"/>
                </a:solidFill>
              </a:rPr>
              <a:t>ООП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нет?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какому образовательному стандарту разрешается прием на обучение 01.09.2018?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 или 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какому образовательному стандарту разрешается прием на обучение 01.09.2018?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по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по </a:t>
            </a:r>
            <a:r>
              <a:rPr lang="ru-RU" sz="2200" b="1" dirty="0" err="1" smtClean="0">
                <a:solidFill>
                  <a:srgbClr val="00B050"/>
                </a:solidFill>
              </a:rPr>
              <a:t>ФГОС</a:t>
            </a:r>
            <a:r>
              <a:rPr lang="ru-RU" sz="2200" b="1" dirty="0" smtClean="0">
                <a:solidFill>
                  <a:srgbClr val="00B050"/>
                </a:solidFill>
              </a:rPr>
              <a:t> 3+ или по </a:t>
            </a:r>
            <a:r>
              <a:rPr lang="ru-RU" sz="2200" b="1" dirty="0" err="1" smtClean="0">
                <a:solidFill>
                  <a:srgbClr val="00B050"/>
                </a:solidFill>
              </a:rPr>
              <a:t>ФГОС</a:t>
            </a:r>
            <a:r>
              <a:rPr lang="ru-RU" sz="2200" b="1" dirty="0" smtClean="0">
                <a:solidFill>
                  <a:srgbClr val="00B050"/>
                </a:solidFill>
              </a:rPr>
              <a:t> 3++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2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основании каких документов вуз будет разрабатывать </a:t>
            </a:r>
            <a:r>
              <a:rPr lang="ru-RU" dirty="0" err="1" smtClean="0"/>
              <a:t>ОПОП</a:t>
            </a:r>
            <a:r>
              <a:rPr lang="ru-RU" dirty="0" smtClean="0"/>
              <a:t>, если утверждены </a:t>
            </a:r>
            <a:r>
              <a:rPr lang="ru-RU" dirty="0" err="1" smtClean="0"/>
              <a:t>ФГОС</a:t>
            </a:r>
            <a:r>
              <a:rPr lang="ru-RU" dirty="0" smtClean="0"/>
              <a:t> 3++ и соответствующая примерная </a:t>
            </a:r>
            <a:r>
              <a:rPr lang="ru-RU" dirty="0" err="1" smtClean="0"/>
              <a:t>ООП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достаточно только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необходим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 и соответствующая примерная </a:t>
            </a:r>
            <a:r>
              <a:rPr lang="ru-RU" sz="2200" b="1" dirty="0" err="1" smtClean="0"/>
              <a:t>ООП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smtClean="0"/>
              <a:t>достаточно только примерной </a:t>
            </a:r>
            <a:r>
              <a:rPr lang="ru-RU" sz="2200" b="1" dirty="0" err="1" smtClean="0"/>
              <a:t>ООП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smtClean="0"/>
              <a:t>необходим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3++, примерную </a:t>
            </a:r>
            <a:r>
              <a:rPr lang="ru-RU" sz="2200" b="1" dirty="0" err="1" smtClean="0"/>
              <a:t>ООП</a:t>
            </a:r>
            <a:r>
              <a:rPr lang="ru-RU" sz="2200" b="1" dirty="0" smtClean="0"/>
              <a:t> можно учитывать, а можно  и не учитывать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1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основании каких документов вуз будет разрабатывать </a:t>
            </a:r>
            <a:r>
              <a:rPr lang="ru-RU" dirty="0" err="1" smtClean="0"/>
              <a:t>ОПОП</a:t>
            </a:r>
            <a:r>
              <a:rPr lang="ru-RU" dirty="0" smtClean="0"/>
              <a:t>, если утверждены </a:t>
            </a:r>
            <a:r>
              <a:rPr lang="ru-RU" dirty="0" err="1" smtClean="0"/>
              <a:t>ФГОС</a:t>
            </a:r>
            <a:r>
              <a:rPr lang="ru-RU" dirty="0" smtClean="0"/>
              <a:t> 3++ и соответствующая примерная </a:t>
            </a:r>
            <a:r>
              <a:rPr lang="ru-RU" dirty="0" err="1" smtClean="0"/>
              <a:t>ООП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достаточно только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необходим </a:t>
            </a:r>
            <a:r>
              <a:rPr lang="ru-RU" sz="2200" b="1" dirty="0" err="1" smtClean="0">
                <a:solidFill>
                  <a:srgbClr val="00B050"/>
                </a:solidFill>
              </a:rPr>
              <a:t>ФГОС</a:t>
            </a:r>
            <a:r>
              <a:rPr lang="ru-RU" sz="2200" b="1" dirty="0" smtClean="0">
                <a:solidFill>
                  <a:srgbClr val="00B050"/>
                </a:solidFill>
              </a:rPr>
              <a:t> 3++ и соответствующая примерная </a:t>
            </a:r>
            <a:r>
              <a:rPr lang="ru-RU" sz="2200" b="1" dirty="0" err="1" smtClean="0">
                <a:solidFill>
                  <a:srgbClr val="00B050"/>
                </a:solidFill>
              </a:rPr>
              <a:t>ООП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достаточно только примерной </a:t>
            </a:r>
            <a:r>
              <a:rPr lang="ru-RU" sz="2200" b="1" dirty="0" err="1" smtClean="0"/>
              <a:t>ООП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smtClean="0"/>
              <a:t>необходим </a:t>
            </a:r>
            <a:r>
              <a:rPr lang="ru-RU" sz="2200" b="1" dirty="0" err="1" smtClean="0"/>
              <a:t>ФГОС</a:t>
            </a:r>
            <a:r>
              <a:rPr lang="ru-RU" sz="2200" b="1" dirty="0" smtClean="0"/>
              <a:t> 3++, примерную </a:t>
            </a:r>
            <a:r>
              <a:rPr lang="ru-RU" sz="2200" b="1" dirty="0" err="1" smtClean="0"/>
              <a:t>ООП</a:t>
            </a:r>
            <a:r>
              <a:rPr lang="ru-RU" sz="2200" b="1" dirty="0" smtClean="0"/>
              <a:t> можно учитывать, а можно  и не учитывать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6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</a:t>
            </a:r>
            <a:r>
              <a:rPr lang="ru-RU" dirty="0" err="1" smtClean="0"/>
              <a:t>ФГОС</a:t>
            </a:r>
            <a:r>
              <a:rPr lang="ru-RU" dirty="0" smtClean="0"/>
              <a:t> ВО (поколение 3++)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t="25099" r="22908" b="22558"/>
          <a:stretch/>
        </p:blipFill>
        <p:spPr bwMode="auto">
          <a:xfrm>
            <a:off x="4572000" y="2477929"/>
            <a:ext cx="4423623" cy="253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22479" r="22811" b="22908"/>
          <a:stretch/>
        </p:blipFill>
        <p:spPr bwMode="auto">
          <a:xfrm>
            <a:off x="170225" y="2484778"/>
            <a:ext cx="4329767" cy="252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9" y="1763524"/>
            <a:ext cx="6336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err="1" smtClean="0"/>
              <a:t>ФГОС</a:t>
            </a:r>
            <a:r>
              <a:rPr lang="ru-RU" b="1" dirty="0" smtClean="0"/>
              <a:t> 3+					</a:t>
            </a:r>
            <a:r>
              <a:rPr lang="ru-RU" b="1" dirty="0" err="1" smtClean="0"/>
              <a:t>ФГОС</a:t>
            </a:r>
            <a:r>
              <a:rPr lang="ru-RU" b="1" dirty="0" smtClean="0"/>
              <a:t> 3++</a:t>
            </a:r>
            <a:endParaRPr lang="ru-RU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об </a:t>
            </a:r>
            <a:r>
              <a:rPr lang="ru-RU" dirty="0" err="1" smtClean="0"/>
              <a:t>ОПОП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3976465"/>
            <a:ext cx="8229600" cy="233285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b="1" dirty="0" smtClean="0"/>
              <a:t>п. 8 </a:t>
            </a:r>
            <a:r>
              <a:rPr lang="ru-RU" sz="2000" b="1" dirty="0" smtClean="0">
                <a:solidFill>
                  <a:srgbClr val="CC0000"/>
                </a:solidFill>
              </a:rPr>
              <a:t>(приказ № 301)</a:t>
            </a:r>
            <a:r>
              <a:rPr lang="ru-RU" sz="2000" b="1" dirty="0" smtClean="0"/>
              <a:t>. Образовательная программа представляет собой комплекс основных характеристик образования (объем, содержание, планируемые результаты), организационно-педагогических условий, форм аттестации, который представлен в виде </a:t>
            </a:r>
            <a:r>
              <a:rPr lang="ru-RU" sz="2000" b="1" dirty="0" smtClean="0">
                <a:solidFill>
                  <a:srgbClr val="0070C0"/>
                </a:solidFill>
              </a:rPr>
              <a:t>учебного плана, календарного учебного графика, рабочих программ дисциплин (модулей), программ практик, иных компонентов</a:t>
            </a:r>
            <a:r>
              <a:rPr lang="ru-RU" sz="2000" b="1" dirty="0" smtClean="0">
                <a:solidFill>
                  <a:srgbClr val="0099FF"/>
                </a:solidFill>
              </a:rPr>
              <a:t>, </a:t>
            </a:r>
            <a:r>
              <a:rPr lang="ru-RU" sz="2000" b="1" dirty="0" smtClean="0"/>
              <a:t>а также </a:t>
            </a:r>
            <a:r>
              <a:rPr lang="ru-RU" sz="2000" b="1" dirty="0" smtClean="0">
                <a:solidFill>
                  <a:srgbClr val="0070C0"/>
                </a:solidFill>
              </a:rPr>
              <a:t>оценочных и методических материалов.</a:t>
            </a:r>
            <a:r>
              <a:rPr lang="ru-RU" sz="2000" b="1" dirty="0" smtClean="0"/>
              <a:t>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1412776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п. 1.4 </a:t>
            </a:r>
            <a:r>
              <a:rPr lang="ru-RU" sz="2000" b="1" dirty="0" smtClean="0">
                <a:solidFill>
                  <a:srgbClr val="CC0000"/>
                </a:solidFill>
              </a:rPr>
              <a:t>(</a:t>
            </a:r>
            <a:r>
              <a:rPr lang="ru-RU" sz="2000" b="1" dirty="0" err="1" smtClean="0">
                <a:solidFill>
                  <a:srgbClr val="CC0000"/>
                </a:solidFill>
              </a:rPr>
              <a:t>ФГОС</a:t>
            </a:r>
            <a:r>
              <a:rPr lang="ru-RU" sz="2000" b="1" dirty="0" smtClean="0">
                <a:solidFill>
                  <a:srgbClr val="CC0000"/>
                </a:solidFill>
              </a:rPr>
              <a:t> 3++)</a:t>
            </a:r>
            <a:r>
              <a:rPr lang="ru-RU" sz="2000" b="1" dirty="0" smtClean="0"/>
              <a:t>. Содержание </a:t>
            </a:r>
            <a:r>
              <a:rPr lang="ru-RU" sz="2000" b="1" dirty="0"/>
              <a:t>высшего образования по направлению подготовки определяется </a:t>
            </a:r>
            <a:r>
              <a:rPr lang="ru-RU" sz="2000" b="1" dirty="0">
                <a:solidFill>
                  <a:srgbClr val="0070C0"/>
                </a:solidFill>
              </a:rPr>
              <a:t>программой</a:t>
            </a:r>
            <a:r>
              <a:rPr lang="ru-RU" sz="2000" b="1" dirty="0"/>
              <a:t> </a:t>
            </a:r>
            <a:r>
              <a:rPr lang="ru-RU" sz="2000" b="1" dirty="0" smtClean="0"/>
              <a:t>…, </a:t>
            </a:r>
            <a:r>
              <a:rPr lang="ru-RU" sz="2000" b="1" dirty="0"/>
              <a:t>разрабатываемой и утверждаемой Организацией </a:t>
            </a:r>
            <a:r>
              <a:rPr lang="ru-RU" sz="2000" b="1" dirty="0" smtClean="0"/>
              <a:t>самостоятельно </a:t>
            </a:r>
            <a:r>
              <a:rPr lang="en-US" sz="2000" b="1" dirty="0" smtClean="0"/>
              <a:t>&lt;</a:t>
            </a:r>
            <a:r>
              <a:rPr lang="ru-RU" sz="2000" b="1" dirty="0" smtClean="0"/>
              <a:t>…</a:t>
            </a:r>
            <a:r>
              <a:rPr lang="en-US" sz="2000" b="1" dirty="0" smtClean="0"/>
              <a:t>&gt;</a:t>
            </a:r>
            <a:endParaRPr lang="ru-RU" sz="2000" b="1" dirty="0"/>
          </a:p>
          <a:p>
            <a:r>
              <a:rPr lang="ru-RU" sz="2000" b="1" dirty="0"/>
              <a:t>Организация разрабатывает программу </a:t>
            </a:r>
            <a:r>
              <a:rPr lang="ru-RU" sz="2000" b="1" dirty="0" err="1"/>
              <a:t>бакалавриата</a:t>
            </a:r>
            <a:r>
              <a:rPr lang="ru-RU" sz="2000" b="1" dirty="0"/>
              <a:t> в соответствии с </a:t>
            </a:r>
            <a:r>
              <a:rPr lang="ru-RU" sz="2000" b="1" dirty="0" err="1"/>
              <a:t>ФГОС</a:t>
            </a:r>
            <a:r>
              <a:rPr lang="ru-RU" sz="2000" b="1" dirty="0"/>
              <a:t> ВО, с учетом соответствующей примерной основной образовательной программы, включенной в реестр примерных основных образовательных программ (далее - </a:t>
            </a:r>
            <a:r>
              <a:rPr lang="ru-RU" sz="2000" b="1" dirty="0" err="1"/>
              <a:t>ПООП</a:t>
            </a:r>
            <a:r>
              <a:rPr lang="ru-RU" sz="2000" b="1" dirty="0"/>
              <a:t>).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34221" r="63338" b="32890"/>
          <a:stretch/>
        </p:blipFill>
        <p:spPr bwMode="auto">
          <a:xfrm>
            <a:off x="131870" y="158983"/>
            <a:ext cx="3265194" cy="240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0600" y="404664"/>
            <a:ext cx="196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http://asu.edu.ru/</a:t>
            </a:r>
            <a:endParaRPr lang="ru-RU" b="1" dirty="0">
              <a:solidFill>
                <a:srgbClr val="CC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27585" y="1124744"/>
            <a:ext cx="4608512" cy="2626596"/>
            <a:chOff x="827585" y="1124744"/>
            <a:chExt cx="4608512" cy="262659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2" t="40237" r="29246" b="23857"/>
            <a:stretch/>
          </p:blipFill>
          <p:spPr bwMode="auto">
            <a:xfrm>
              <a:off x="927833" y="1124744"/>
              <a:ext cx="4364247" cy="2626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827585" y="1916325"/>
              <a:ext cx="4608512" cy="21653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47664" y="2221511"/>
            <a:ext cx="6552728" cy="2143593"/>
            <a:chOff x="1547664" y="2221511"/>
            <a:chExt cx="6552728" cy="214359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3" t="12551" r="14569" b="58146"/>
            <a:stretch/>
          </p:blipFill>
          <p:spPr bwMode="auto">
            <a:xfrm>
              <a:off x="1660507" y="2221511"/>
              <a:ext cx="6295869" cy="2143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1547664" y="3933056"/>
              <a:ext cx="6552728" cy="432048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627784" y="3140968"/>
            <a:ext cx="6516216" cy="3219539"/>
            <a:chOff x="2627784" y="3140968"/>
            <a:chExt cx="6516216" cy="321953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6" t="42078" r="14193" b="13911"/>
            <a:stretch/>
          </p:blipFill>
          <p:spPr bwMode="auto">
            <a:xfrm>
              <a:off x="2738935" y="3140968"/>
              <a:ext cx="6297561" cy="3219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2627784" y="5013176"/>
              <a:ext cx="6516216" cy="36004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253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об объеме программы в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0070C0"/>
                </a:solidFill>
              </a:rPr>
              <a:t>п. 1.9. </a:t>
            </a:r>
            <a:r>
              <a:rPr lang="en-US" sz="2200" b="1" dirty="0" smtClean="0"/>
              <a:t>&lt;</a:t>
            </a:r>
            <a:r>
              <a:rPr lang="ru-RU" sz="2200" b="1" dirty="0" smtClean="0"/>
              <a:t>…</a:t>
            </a:r>
            <a:r>
              <a:rPr lang="en-US" sz="2200" b="1" dirty="0" smtClean="0"/>
              <a:t>&gt;</a:t>
            </a:r>
            <a:r>
              <a:rPr lang="ru-RU" sz="2200" b="1" dirty="0" smtClean="0"/>
              <a:t> Объем </a:t>
            </a:r>
            <a:r>
              <a:rPr lang="ru-RU" sz="2200" b="1" dirty="0"/>
              <a:t>программы </a:t>
            </a:r>
            <a:r>
              <a:rPr lang="en-US" sz="2200" b="1" dirty="0"/>
              <a:t>&lt;</a:t>
            </a:r>
            <a:r>
              <a:rPr lang="ru-RU" sz="2200" b="1" dirty="0"/>
              <a:t>…</a:t>
            </a:r>
            <a:r>
              <a:rPr lang="en-US" sz="2200" b="1" dirty="0"/>
              <a:t>&gt;</a:t>
            </a:r>
            <a:r>
              <a:rPr lang="ru-RU" sz="2200" b="1" dirty="0"/>
              <a:t> </a:t>
            </a:r>
            <a:r>
              <a:rPr lang="ru-RU" sz="2200" b="1" dirty="0" smtClean="0"/>
              <a:t>, </a:t>
            </a:r>
            <a:r>
              <a:rPr lang="ru-RU" sz="2200" b="1" dirty="0"/>
              <a:t>реализуемый за один учебный год, составляет не более </a:t>
            </a:r>
            <a:r>
              <a:rPr lang="ru-RU" sz="2200" b="1" dirty="0">
                <a:solidFill>
                  <a:srgbClr val="CC0000"/>
                </a:solidFill>
              </a:rPr>
              <a:t>70 </a:t>
            </a:r>
            <a:r>
              <a:rPr lang="ru-RU" sz="2200" b="1" dirty="0" err="1">
                <a:solidFill>
                  <a:srgbClr val="CC0000"/>
                </a:solidFill>
              </a:rPr>
              <a:t>з.е</a:t>
            </a:r>
            <a:r>
              <a:rPr lang="ru-RU" sz="2200" b="1" dirty="0">
                <a:solidFill>
                  <a:srgbClr val="CC0000"/>
                </a:solidFill>
              </a:rPr>
              <a:t>. </a:t>
            </a:r>
            <a:r>
              <a:rPr lang="en-US" sz="2200" b="1" dirty="0">
                <a:solidFill>
                  <a:srgbClr val="00B050"/>
                </a:solidFill>
              </a:rPr>
              <a:t>[</a:t>
            </a:r>
            <a:r>
              <a:rPr lang="ru-RU" sz="2200" b="1" dirty="0">
                <a:solidFill>
                  <a:srgbClr val="00B050"/>
                </a:solidFill>
              </a:rPr>
              <a:t>было </a:t>
            </a:r>
            <a:r>
              <a:rPr lang="ru-RU" sz="2200" b="1" dirty="0" smtClean="0">
                <a:solidFill>
                  <a:srgbClr val="00B050"/>
                </a:solidFill>
              </a:rPr>
              <a:t>строго 60 </a:t>
            </a:r>
            <a:r>
              <a:rPr lang="ru-RU" sz="2200" b="1" dirty="0" err="1" smtClean="0">
                <a:solidFill>
                  <a:srgbClr val="00B050"/>
                </a:solidFill>
              </a:rPr>
              <a:t>з.е</a:t>
            </a:r>
            <a:r>
              <a:rPr lang="ru-RU" sz="2200" b="1" dirty="0" smtClean="0">
                <a:solidFill>
                  <a:srgbClr val="00B050"/>
                </a:solidFill>
              </a:rPr>
              <a:t>.</a:t>
            </a:r>
            <a:r>
              <a:rPr lang="en-US" sz="2200" b="1" dirty="0">
                <a:solidFill>
                  <a:srgbClr val="00B050"/>
                </a:solidFill>
              </a:rPr>
              <a:t>]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/>
              <a:t>вне </a:t>
            </a:r>
            <a:r>
              <a:rPr lang="ru-RU" sz="2200" b="1" dirty="0"/>
              <a:t>зависимости от формы обучения, применяемых образовательных технологий, реализации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с использованием сетевой формы, реализации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по индивидуальному учебному плану (за исключением ускоренного обучения), а при </a:t>
            </a:r>
            <a:r>
              <a:rPr lang="ru-RU" sz="2200" b="1" dirty="0" smtClean="0"/>
              <a:t>ускоренном </a:t>
            </a:r>
            <a:r>
              <a:rPr lang="ru-RU" sz="2200" b="1" dirty="0"/>
              <a:t>обучении - не более </a:t>
            </a:r>
            <a:r>
              <a:rPr lang="ru-RU" sz="2200" b="1" dirty="0">
                <a:solidFill>
                  <a:srgbClr val="CC0000"/>
                </a:solidFill>
              </a:rPr>
              <a:t>80 </a:t>
            </a:r>
            <a:r>
              <a:rPr lang="ru-RU" sz="2200" b="1" dirty="0" err="1">
                <a:solidFill>
                  <a:srgbClr val="CC0000"/>
                </a:solidFill>
              </a:rPr>
              <a:t>з.е</a:t>
            </a:r>
            <a:r>
              <a:rPr lang="ru-RU" sz="2200" b="1" dirty="0" smtClean="0">
                <a:solidFill>
                  <a:srgbClr val="CC0000"/>
                </a:solidFill>
              </a:rPr>
              <a:t>. </a:t>
            </a:r>
            <a:r>
              <a:rPr lang="en-US" sz="2200" b="1" dirty="0">
                <a:solidFill>
                  <a:srgbClr val="00B050"/>
                </a:solidFill>
              </a:rPr>
              <a:t>[</a:t>
            </a:r>
            <a:r>
              <a:rPr lang="ru-RU" sz="2200" b="1" dirty="0">
                <a:solidFill>
                  <a:srgbClr val="00B050"/>
                </a:solidFill>
              </a:rPr>
              <a:t>было 75 </a:t>
            </a:r>
            <a:r>
              <a:rPr lang="ru-RU" sz="2200" b="1" dirty="0" err="1">
                <a:solidFill>
                  <a:srgbClr val="00B050"/>
                </a:solidFill>
              </a:rPr>
              <a:t>з.е</a:t>
            </a:r>
            <a:r>
              <a:rPr lang="ru-RU" sz="2200" b="1" dirty="0">
                <a:solidFill>
                  <a:srgbClr val="00B050"/>
                </a:solidFill>
              </a:rPr>
              <a:t>.</a:t>
            </a:r>
            <a:r>
              <a:rPr lang="en-US" sz="2200" b="1" dirty="0" smtClean="0">
                <a:solidFill>
                  <a:srgbClr val="00B050"/>
                </a:solidFill>
              </a:rPr>
              <a:t>]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0070C0"/>
                </a:solidFill>
              </a:rPr>
              <a:t>п. 1.10. </a:t>
            </a:r>
            <a:r>
              <a:rPr lang="ru-RU" sz="2200" b="1" dirty="0"/>
              <a:t>Организация </a:t>
            </a:r>
            <a:r>
              <a:rPr lang="ru-RU" sz="2200" b="1" dirty="0">
                <a:solidFill>
                  <a:srgbClr val="CC0000"/>
                </a:solidFill>
              </a:rPr>
              <a:t>самостоятельно</a:t>
            </a:r>
            <a:r>
              <a:rPr lang="ru-RU" sz="2200" b="1" dirty="0"/>
              <a:t> определяет в пределах сроков и объемов, установленных пунктами 1.8 и 1.9 </a:t>
            </a:r>
            <a:r>
              <a:rPr lang="ru-RU" sz="2200" b="1" dirty="0" err="1"/>
              <a:t>ФГОС</a:t>
            </a:r>
            <a:r>
              <a:rPr lang="ru-RU" sz="2200" b="1" dirty="0"/>
              <a:t> </a:t>
            </a:r>
            <a:r>
              <a:rPr lang="ru-RU" sz="2200" b="1" dirty="0" smtClean="0"/>
              <a:t>ВО </a:t>
            </a:r>
            <a:r>
              <a:rPr lang="en-US" sz="2200" b="1" dirty="0"/>
              <a:t>&lt;</a:t>
            </a:r>
            <a:r>
              <a:rPr lang="ru-RU" sz="2200" b="1" dirty="0"/>
              <a:t>…</a:t>
            </a:r>
            <a:r>
              <a:rPr lang="en-US" sz="2200" b="1" dirty="0"/>
              <a:t>&gt;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CC0000"/>
                </a:solidFill>
              </a:rPr>
              <a:t>объем</a:t>
            </a:r>
            <a:r>
              <a:rPr lang="ru-RU" sz="2200" b="1" dirty="0"/>
              <a:t>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, реализуемый </a:t>
            </a:r>
            <a:r>
              <a:rPr lang="ru-RU" sz="2200" b="1" dirty="0">
                <a:solidFill>
                  <a:srgbClr val="CC0000"/>
                </a:solidFill>
              </a:rPr>
              <a:t>за один учебный год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Нормативная и методическая база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актуализации </a:t>
            </a:r>
            <a:r>
              <a:rPr lang="ru-RU" sz="2800" b="1" dirty="0" smtClean="0">
                <a:solidFill>
                  <a:srgbClr val="0070C0"/>
                </a:solidFill>
              </a:rPr>
              <a:t>содержания высшего образования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457200" indent="-457200">
              <a:spcBef>
                <a:spcPts val="300"/>
              </a:spcBef>
            </a:pPr>
            <a:r>
              <a:rPr lang="ru-RU" sz="2000" b="1" dirty="0"/>
              <a:t>Федеральный закон от 29.12.2012 №</a:t>
            </a:r>
            <a:r>
              <a:rPr lang="ru-RU" sz="2000" b="1" dirty="0" smtClean="0"/>
              <a:t> </a:t>
            </a:r>
            <a:r>
              <a:rPr lang="ru-RU" sz="2000" b="1" dirty="0"/>
              <a:t>273-ФЗ </a:t>
            </a:r>
            <a:r>
              <a:rPr lang="ru-RU" sz="2000" b="1" dirty="0" smtClean="0"/>
              <a:t>«Об </a:t>
            </a:r>
            <a:r>
              <a:rPr lang="ru-RU" sz="2000" b="1" dirty="0"/>
              <a:t>образовании в Российской </a:t>
            </a:r>
            <a:r>
              <a:rPr lang="ru-RU" sz="2000" b="1" dirty="0" smtClean="0"/>
              <a:t>Федерации»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/>
              <a:t>приказ </a:t>
            </a:r>
            <a:r>
              <a:rPr lang="ru-RU" sz="2000" b="1" dirty="0" err="1"/>
              <a:t>Минобрнауки</a:t>
            </a:r>
            <a:r>
              <a:rPr lang="ru-RU" sz="2000" b="1" dirty="0"/>
              <a:t> России от 5 апреля 2017 г. № </a:t>
            </a:r>
            <a:r>
              <a:rPr lang="ru-RU" sz="2000" b="1" dirty="0" smtClean="0"/>
              <a:t>301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Об утверждении порядка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sz="2000" b="1" dirty="0" err="1"/>
              <a:t>бакалавриата</a:t>
            </a:r>
            <a:r>
              <a:rPr lang="ru-RU" sz="2000" b="1" dirty="0"/>
              <a:t>, программам </a:t>
            </a:r>
            <a:r>
              <a:rPr lang="ru-RU" sz="2000" b="1" dirty="0" err="1"/>
              <a:t>специалитета</a:t>
            </a:r>
            <a:r>
              <a:rPr lang="ru-RU" sz="2000" b="1" dirty="0"/>
              <a:t>, программам магистратуры» </a:t>
            </a:r>
            <a:endParaRPr lang="ru-RU" sz="2000" b="1" dirty="0" smtClean="0"/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актуализированные </a:t>
            </a:r>
            <a:r>
              <a:rPr lang="ru-RU" sz="2000" b="1" dirty="0" err="1" smtClean="0"/>
              <a:t>ФГОС</a:t>
            </a:r>
            <a:r>
              <a:rPr lang="ru-RU" sz="2000" b="1" dirty="0" smtClean="0"/>
              <a:t> ВО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утвержденные профессиональные стандарты</a:t>
            </a:r>
            <a:endParaRPr lang="ru-RU" sz="2000" b="1" dirty="0"/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утвержденные примерные образовательные программы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методические </a:t>
            </a:r>
            <a:r>
              <a:rPr lang="ru-RU" sz="2000" b="1" dirty="0"/>
              <a:t>рекомендации по разработке </a:t>
            </a:r>
            <a:r>
              <a:rPr lang="ru-RU" sz="2000" b="1" dirty="0" err="1" smtClean="0"/>
              <a:t>ОПОП</a:t>
            </a:r>
            <a:r>
              <a:rPr lang="ru-RU" sz="2000" b="1" dirty="0" smtClean="0"/>
              <a:t> с </a:t>
            </a:r>
            <a:r>
              <a:rPr lang="ru-RU" sz="2000" b="1" dirty="0"/>
              <a:t>учетом соответствующих профессиональных стандартов (от 22 января 2015 г. № ДЛ-1/05вн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2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определяет объем образовательной программы следующим образом: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общий объем за весь период, а также объем в год для очной формы обучения и ускоренного 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только </a:t>
            </a:r>
            <a:r>
              <a:rPr lang="ru-RU" sz="2200" b="1" dirty="0"/>
              <a:t>общий объем </a:t>
            </a:r>
            <a:r>
              <a:rPr lang="ru-RU" sz="2200" b="1" dirty="0" smtClean="0"/>
              <a:t>за весь период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за весь период, а также верхнюю границу объема в год для всех форм обучения и ускоренного 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/>
              <a:t>за весь период, а также верхнюю границу объема в год для </a:t>
            </a:r>
            <a:r>
              <a:rPr lang="ru-RU" sz="2200" b="1" dirty="0" smtClean="0"/>
              <a:t>очной формы </a:t>
            </a:r>
            <a:r>
              <a:rPr lang="ru-RU" sz="2200" b="1" dirty="0"/>
              <a:t>обучения и ускоренного </a:t>
            </a:r>
            <a:r>
              <a:rPr lang="ru-RU" sz="2200" b="1" dirty="0" smtClean="0"/>
              <a:t>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объем образовательной программы устанавливает организация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определяет объем образовательной программы </a:t>
            </a:r>
            <a:r>
              <a:rPr lang="ru-RU" dirty="0"/>
              <a:t>следующим образом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общий объем за весь период, а также объем в год для очной формы обучения и ускоренного 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только </a:t>
            </a:r>
            <a:r>
              <a:rPr lang="ru-RU" sz="2200" b="1" dirty="0"/>
              <a:t>общий объем </a:t>
            </a:r>
            <a:r>
              <a:rPr lang="ru-RU" sz="2200" b="1" dirty="0" smtClean="0"/>
              <a:t>за весь период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за весь период, а также верхнюю границу объема в год для всех форм обучения и ускоренного 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/>
              <a:t>за весь период, а также верхнюю границу объема в год для </a:t>
            </a:r>
            <a:r>
              <a:rPr lang="ru-RU" sz="2200" b="1" dirty="0" smtClean="0"/>
              <a:t>очной формы </a:t>
            </a:r>
            <a:r>
              <a:rPr lang="ru-RU" sz="2200" b="1" dirty="0"/>
              <a:t>обучения и ускоренного </a:t>
            </a:r>
            <a:r>
              <a:rPr lang="ru-RU" sz="2200" b="1" dirty="0" smtClean="0"/>
              <a:t>обучения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объем образовательной программы устанавливает организация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  характеристике </a:t>
            </a:r>
            <a:r>
              <a:rPr lang="ru-RU" dirty="0"/>
              <a:t>профессиональной деятельности выпускника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524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  направленности (профиле) </a:t>
            </a:r>
            <a:r>
              <a:rPr lang="ru-RU" dirty="0" err="1" smtClean="0"/>
              <a:t>ОПОП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п. 1.13. </a:t>
            </a:r>
            <a:r>
              <a:rPr lang="ru-RU" sz="2200" b="1" dirty="0" smtClean="0"/>
              <a:t>При </a:t>
            </a:r>
            <a:r>
              <a:rPr lang="ru-RU" sz="2200" b="1" dirty="0"/>
              <a:t>разработке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Организация устанавливает направленность (профиль)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, которая </a:t>
            </a:r>
            <a:r>
              <a:rPr lang="ru-RU" sz="2200" b="1" dirty="0">
                <a:solidFill>
                  <a:srgbClr val="C00000"/>
                </a:solidFill>
              </a:rPr>
              <a:t>соответствует направлению подготовки в целом </a:t>
            </a:r>
            <a:r>
              <a:rPr lang="ru-RU" sz="2200" b="1" dirty="0"/>
              <a:t>или конкретизирует содержание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в рамках направления подготовки путем ориентации ее </a:t>
            </a:r>
            <a:r>
              <a:rPr lang="ru-RU" sz="2200" b="1" dirty="0" smtClean="0"/>
              <a:t>на:</a:t>
            </a:r>
          </a:p>
          <a:p>
            <a:r>
              <a:rPr lang="ru-RU" sz="2200" b="1" dirty="0"/>
              <a:t>область (области) профессиональной деятельности и сферу (сферы) профессиональной деятельности </a:t>
            </a:r>
            <a:r>
              <a:rPr lang="ru-RU" sz="2200" b="1" dirty="0" smtClean="0"/>
              <a:t>выпускников</a:t>
            </a:r>
            <a:endParaRPr lang="ru-RU" sz="2200" b="1" dirty="0"/>
          </a:p>
          <a:p>
            <a:r>
              <a:rPr lang="ru-RU" sz="2200" b="1" dirty="0"/>
              <a:t>тип (типы) задач и задачи профессиональной деятельности </a:t>
            </a:r>
            <a:r>
              <a:rPr lang="ru-RU" sz="2200" b="1" dirty="0" smtClean="0"/>
              <a:t>выпускников</a:t>
            </a:r>
            <a:endParaRPr lang="ru-RU" sz="2200" b="1" dirty="0"/>
          </a:p>
          <a:p>
            <a:r>
              <a:rPr lang="ru-RU" sz="2200" b="1" dirty="0"/>
              <a:t>при необходимости - на объекты профессиональной деятельности выпускников или область (области) </a:t>
            </a:r>
            <a:r>
              <a:rPr lang="ru-RU" sz="2200" b="1" dirty="0" smtClean="0"/>
              <a:t>знания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3636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№ 301 о  </a:t>
            </a:r>
            <a:r>
              <a:rPr lang="ru-RU" dirty="0"/>
              <a:t>направленности (профиле) </a:t>
            </a:r>
            <a:r>
              <a:rPr lang="ru-RU" dirty="0" err="1"/>
              <a:t>ОПОП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99666021"/>
              </p:ext>
            </p:extLst>
          </p:nvPr>
        </p:nvGraphicFramePr>
        <p:xfrm>
          <a:off x="152400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Основанием для установления направленности (профиля) образовательной программы является: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соответствие направлению </a:t>
            </a:r>
            <a:r>
              <a:rPr lang="ru-RU" sz="2200" b="1" dirty="0"/>
              <a:t>подготовки в </a:t>
            </a:r>
            <a:r>
              <a:rPr lang="ru-RU" sz="2200" b="1" dirty="0" smtClean="0"/>
              <a:t>целом или ориентация на </a:t>
            </a:r>
            <a:r>
              <a:rPr lang="ru-RU" sz="2200" b="1" dirty="0"/>
              <a:t>область (области) и сферу (сферы</a:t>
            </a:r>
            <a:r>
              <a:rPr lang="ru-RU" sz="2200" b="1" dirty="0" smtClean="0"/>
              <a:t>), </a:t>
            </a:r>
            <a:r>
              <a:rPr lang="ru-RU" sz="2200" b="1" dirty="0"/>
              <a:t>тип (типы) задач и задачи, на объекты профессиональной деятельности и область (области) </a:t>
            </a:r>
            <a:r>
              <a:rPr lang="ru-RU" sz="2200" b="1" dirty="0" smtClean="0"/>
              <a:t>знания</a:t>
            </a:r>
          </a:p>
          <a:p>
            <a:r>
              <a:rPr lang="ru-RU" sz="2200" b="1" dirty="0"/>
              <a:t>соответствие направлению подготовки в </a:t>
            </a:r>
            <a:r>
              <a:rPr lang="ru-RU" sz="2200" b="1" dirty="0" smtClean="0"/>
              <a:t>целом</a:t>
            </a:r>
          </a:p>
          <a:p>
            <a:r>
              <a:rPr lang="ru-RU" sz="2200" b="1" dirty="0" smtClean="0"/>
              <a:t>ориентация </a:t>
            </a:r>
            <a:r>
              <a:rPr lang="ru-RU" sz="2200" b="1" dirty="0"/>
              <a:t>на область (области) и сферу (сферы), тип (типы) задач и задачи, </a:t>
            </a:r>
            <a:r>
              <a:rPr lang="ru-RU" sz="2200" b="1" dirty="0" smtClean="0"/>
              <a:t>на </a:t>
            </a:r>
            <a:r>
              <a:rPr lang="ru-RU" sz="2200" b="1" dirty="0"/>
              <a:t>объекты профессиональной деятельности и область (области) знания</a:t>
            </a:r>
          </a:p>
          <a:p>
            <a:r>
              <a:rPr lang="ru-RU" sz="2200" b="1" dirty="0"/>
              <a:t>соответствие направлению подготовки в целом или ориентация на область (области) и сферу (сферы), тип (типы) задач и задачи, </a:t>
            </a:r>
            <a:r>
              <a:rPr lang="ru-RU" sz="2200" b="1" dirty="0" smtClean="0"/>
              <a:t>при необходимости на </a:t>
            </a:r>
            <a:r>
              <a:rPr lang="ru-RU" sz="2200" b="1" dirty="0"/>
              <a:t>объекты профессиональной деятельности и область (области) знания</a:t>
            </a:r>
          </a:p>
          <a:p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Основанием для установления направленности (профиля) образовательной программы является: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соответствие направлению </a:t>
            </a:r>
            <a:r>
              <a:rPr lang="ru-RU" sz="2200" b="1" dirty="0"/>
              <a:t>подготовки в </a:t>
            </a:r>
            <a:r>
              <a:rPr lang="ru-RU" sz="2200" b="1" dirty="0" smtClean="0"/>
              <a:t>целом или ориентация на </a:t>
            </a:r>
            <a:r>
              <a:rPr lang="ru-RU" sz="2200" b="1" dirty="0"/>
              <a:t>область (области) и сферу (сферы</a:t>
            </a:r>
            <a:r>
              <a:rPr lang="ru-RU" sz="2200" b="1" dirty="0" smtClean="0"/>
              <a:t>), </a:t>
            </a:r>
            <a:r>
              <a:rPr lang="ru-RU" sz="2200" b="1" dirty="0"/>
              <a:t>тип (типы) задач и задачи, на объекты профессиональной деятельности и область (области) </a:t>
            </a:r>
            <a:r>
              <a:rPr lang="ru-RU" sz="2200" b="1" dirty="0" smtClean="0"/>
              <a:t>знания</a:t>
            </a:r>
          </a:p>
          <a:p>
            <a:r>
              <a:rPr lang="ru-RU" sz="2200" b="1" dirty="0"/>
              <a:t>соответствие направлению подготовки в </a:t>
            </a:r>
            <a:r>
              <a:rPr lang="ru-RU" sz="2200" b="1" dirty="0" smtClean="0"/>
              <a:t>целом</a:t>
            </a:r>
          </a:p>
          <a:p>
            <a:r>
              <a:rPr lang="ru-RU" sz="2200" b="1" dirty="0" smtClean="0"/>
              <a:t>ориентация </a:t>
            </a:r>
            <a:r>
              <a:rPr lang="ru-RU" sz="2200" b="1" dirty="0"/>
              <a:t>на область (области) и сферу (сферы), тип (типы) задач и задачи, </a:t>
            </a:r>
            <a:r>
              <a:rPr lang="ru-RU" sz="2200" b="1" dirty="0" smtClean="0"/>
              <a:t>профессиональной </a:t>
            </a:r>
            <a:r>
              <a:rPr lang="ru-RU" sz="2200" b="1" dirty="0"/>
              <a:t>деятельности и область (области) знания</a:t>
            </a:r>
          </a:p>
          <a:p>
            <a:r>
              <a:rPr lang="ru-RU" sz="2200" b="1" dirty="0">
                <a:solidFill>
                  <a:srgbClr val="00B050"/>
                </a:solidFill>
              </a:rPr>
              <a:t>соответствие направлению подготовки в целом или ориентация на область (области) и сферу (сферы), тип (типы) задач и задачи, </a:t>
            </a:r>
            <a:r>
              <a:rPr lang="ru-RU" sz="2200" b="1" dirty="0" smtClean="0">
                <a:solidFill>
                  <a:srgbClr val="00B050"/>
                </a:solidFill>
              </a:rPr>
              <a:t>при необходимости на </a:t>
            </a:r>
            <a:r>
              <a:rPr lang="ru-RU" sz="2200" b="1" dirty="0">
                <a:solidFill>
                  <a:srgbClr val="00B050"/>
                </a:solidFill>
              </a:rPr>
              <a:t>объекты профессиональной деятельности и область (области) знания</a:t>
            </a:r>
          </a:p>
          <a:p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 структуре и объеме образовательной программы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448251"/>
            <a:ext cx="5552256" cy="365125"/>
          </a:xfrm>
        </p:spPr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446B5848-D8D3-4E36-984C-D798C289B66D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71636"/>
              </p:ext>
            </p:extLst>
          </p:nvPr>
        </p:nvGraphicFramePr>
        <p:xfrm>
          <a:off x="323528" y="1412776"/>
          <a:ext cx="6408712" cy="19095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029529"/>
                <a:gridCol w="2837931"/>
                <a:gridCol w="2541252"/>
              </a:tblGrid>
              <a:tr h="4966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Структура программы </a:t>
                      </a:r>
                      <a:r>
                        <a:rPr lang="ru-RU" sz="1200" b="1" dirty="0" err="1">
                          <a:effectLst/>
                        </a:rPr>
                        <a:t>бакалавриата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Объем программы </a:t>
                      </a:r>
                      <a:r>
                        <a:rPr lang="ru-RU" sz="1200" b="1" dirty="0" err="1">
                          <a:effectLst/>
                        </a:rPr>
                        <a:t>бакалавриата</a:t>
                      </a:r>
                      <a:r>
                        <a:rPr lang="ru-RU" sz="1200" b="1" dirty="0">
                          <a:effectLst/>
                        </a:rPr>
                        <a:t> и ее блоков в </a:t>
                      </a:r>
                      <a:r>
                        <a:rPr lang="ru-RU" sz="1200" b="1" dirty="0" err="1">
                          <a:effectLst/>
                        </a:rPr>
                        <a:t>з.е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Блок 1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Дисциплины (модули)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менее 198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Блок 2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Практика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менее 6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Блок 3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Государственная итоговая аттестация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Объем программы бакалавриата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240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73671"/>
              </p:ext>
            </p:extLst>
          </p:nvPr>
        </p:nvGraphicFramePr>
        <p:xfrm>
          <a:off x="2555776" y="3356992"/>
          <a:ext cx="6408712" cy="3124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529773"/>
                <a:gridCol w="2737162"/>
                <a:gridCol w="1501024"/>
                <a:gridCol w="1640753"/>
              </a:tblGrid>
              <a:tr h="2980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Структура программы </a:t>
                      </a:r>
                      <a:r>
                        <a:rPr lang="ru-RU" sz="1200" b="1" dirty="0" err="1">
                          <a:effectLst/>
                        </a:rPr>
                        <a:t>бакалавриата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Объем программы </a:t>
                      </a:r>
                      <a:r>
                        <a:rPr lang="ru-RU" sz="1200" b="1" dirty="0" err="1">
                          <a:effectLst/>
                        </a:rPr>
                        <a:t>бакалавриата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з.е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1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программа </a:t>
                      </a:r>
                      <a:r>
                        <a:rPr lang="ru-RU" sz="1200" b="1" dirty="0" err="1" smtClean="0">
                          <a:effectLst/>
                        </a:rPr>
                        <a:t>ак</a:t>
                      </a:r>
                      <a:r>
                        <a:rPr lang="ru-RU" sz="1200" b="1" dirty="0" smtClean="0">
                          <a:effectLst/>
                        </a:rPr>
                        <a:t>. бак.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программа </a:t>
                      </a:r>
                      <a:r>
                        <a:rPr lang="ru-RU" sz="1200" b="1" dirty="0" err="1" smtClean="0">
                          <a:effectLst/>
                        </a:rPr>
                        <a:t>прикл</a:t>
                      </a:r>
                      <a:r>
                        <a:rPr lang="ru-RU" sz="1200" b="1" dirty="0" smtClean="0">
                          <a:effectLst/>
                        </a:rPr>
                        <a:t>. бак.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298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Блок 1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Дисциплины (модули)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216 - 225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207 - 222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Базовая часть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150 - 162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147 - 159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Вариативная часть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63 - 66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60 - 66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Блок 2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Практики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6 - 18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9 - 27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Вариативная часть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6 - 18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9 - 27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Блок 3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Государственная итоговая аттестация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Базовая часть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6 - 9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29801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Объем программы бакалавриата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240</a:t>
                      </a:r>
                      <a:endParaRPr lang="ru-RU" sz="12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240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9552" y="5805264"/>
            <a:ext cx="165618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по </a:t>
            </a:r>
            <a:r>
              <a:rPr lang="ru-RU" sz="2000" b="1" dirty="0" err="1" smtClean="0">
                <a:solidFill>
                  <a:srgbClr val="CC0000"/>
                </a:solidFill>
              </a:rPr>
              <a:t>ФГОС</a:t>
            </a:r>
            <a:r>
              <a:rPr lang="ru-RU" sz="2000" b="1" dirty="0" smtClean="0">
                <a:solidFill>
                  <a:srgbClr val="CC0000"/>
                </a:solidFill>
              </a:rPr>
              <a:t> 3+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172672" y="1637184"/>
            <a:ext cx="1656184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smtClean="0">
                <a:solidFill>
                  <a:srgbClr val="CC0000"/>
                </a:solidFill>
              </a:rPr>
              <a:t>по ФГОС 3++</a:t>
            </a:r>
            <a:endParaRPr lang="ru-RU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об обязательных и необязательных элементах </a:t>
            </a:r>
            <a:r>
              <a:rPr lang="ru-RU" dirty="0" err="1" smtClean="0"/>
              <a:t>ОПОП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п. 2.9. </a:t>
            </a:r>
            <a:r>
              <a:rPr lang="ru-RU" sz="2200" b="1" dirty="0" smtClean="0"/>
              <a:t>В </a:t>
            </a:r>
            <a:r>
              <a:rPr lang="ru-RU" sz="2200" b="1" dirty="0"/>
              <a:t>рамках программы </a:t>
            </a:r>
            <a:r>
              <a:rPr lang="en-US" sz="2200" b="1" dirty="0" smtClean="0"/>
              <a:t>&lt;</a:t>
            </a:r>
            <a:r>
              <a:rPr lang="ru-RU" sz="2200" b="1" dirty="0" smtClean="0"/>
              <a:t>…</a:t>
            </a:r>
            <a:r>
              <a:rPr lang="en-US" sz="2200" b="1" dirty="0" smtClean="0"/>
              <a:t>&gt;</a:t>
            </a:r>
            <a:r>
              <a:rPr lang="ru-RU" sz="2200" b="1" dirty="0" smtClean="0"/>
              <a:t> выделяются </a:t>
            </a:r>
            <a:r>
              <a:rPr lang="ru-RU" sz="2200" b="1" dirty="0"/>
              <a:t>обязательная часть и часть, формируемая участниками образовательных отношений.</a:t>
            </a:r>
          </a:p>
          <a:p>
            <a:r>
              <a:rPr lang="ru-RU" sz="2200" b="1" dirty="0"/>
              <a:t>К обязательной части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относятся дисциплины (модули) и практики, обеспечивающие формирование </a:t>
            </a:r>
            <a:r>
              <a:rPr lang="ru-RU" sz="2200" b="1" dirty="0">
                <a:solidFill>
                  <a:srgbClr val="C00000"/>
                </a:solidFill>
              </a:rPr>
              <a:t>общепрофессиональных</a:t>
            </a:r>
            <a:r>
              <a:rPr lang="ru-RU" sz="2200" b="1" dirty="0"/>
              <a:t> компетенций, а также </a:t>
            </a:r>
            <a:r>
              <a:rPr lang="ru-RU" sz="2200" b="1" dirty="0">
                <a:solidFill>
                  <a:srgbClr val="C00000"/>
                </a:solidFill>
              </a:rPr>
              <a:t>профессиональных</a:t>
            </a:r>
            <a:r>
              <a:rPr lang="ru-RU" sz="2200" b="1" dirty="0"/>
              <a:t> компетенций, установленных </a:t>
            </a:r>
            <a:r>
              <a:rPr lang="ru-RU" sz="2200" b="1" dirty="0" err="1">
                <a:solidFill>
                  <a:srgbClr val="C00000"/>
                </a:solidFill>
              </a:rPr>
              <a:t>ПООП</a:t>
            </a:r>
            <a:r>
              <a:rPr lang="ru-RU" sz="2200" b="1" dirty="0">
                <a:solidFill>
                  <a:srgbClr val="C00000"/>
                </a:solidFill>
              </a:rPr>
              <a:t> в качестве обязательных</a:t>
            </a:r>
            <a:r>
              <a:rPr lang="ru-RU" sz="2200" b="1" dirty="0"/>
              <a:t> (при наличии</a:t>
            </a:r>
            <a:r>
              <a:rPr lang="ru-RU" sz="2200" b="1" dirty="0" smtClean="0"/>
              <a:t>).</a:t>
            </a:r>
          </a:p>
          <a:p>
            <a:pPr marL="0" indent="0" algn="ctr">
              <a:buNone/>
            </a:pPr>
            <a:r>
              <a:rPr lang="en-US" sz="2200" b="1" dirty="0"/>
              <a:t>&lt;</a:t>
            </a:r>
            <a:r>
              <a:rPr lang="ru-RU" sz="2200" b="1" dirty="0"/>
              <a:t>…</a:t>
            </a:r>
            <a:r>
              <a:rPr lang="en-US" sz="2200" b="1" dirty="0"/>
              <a:t>&gt;</a:t>
            </a:r>
            <a:endParaRPr lang="ru-RU" sz="2200" b="1" dirty="0" smtClean="0"/>
          </a:p>
          <a:p>
            <a:r>
              <a:rPr lang="ru-RU" sz="2200" b="1" dirty="0"/>
              <a:t>Дисциплины (модули) и практики, обеспечивающие формирование </a:t>
            </a:r>
            <a:r>
              <a:rPr lang="ru-RU" sz="2200" b="1" dirty="0">
                <a:solidFill>
                  <a:srgbClr val="C00000"/>
                </a:solidFill>
              </a:rPr>
              <a:t>универсальных</a:t>
            </a:r>
            <a:r>
              <a:rPr lang="ru-RU" sz="2200" b="1" dirty="0"/>
              <a:t> компетенций, </a:t>
            </a:r>
            <a:r>
              <a:rPr lang="ru-RU" sz="2200" b="1" dirty="0">
                <a:solidFill>
                  <a:srgbClr val="C00000"/>
                </a:solidFill>
              </a:rPr>
              <a:t>могут</a:t>
            </a:r>
            <a:r>
              <a:rPr lang="ru-RU" sz="2200" b="1" dirty="0"/>
              <a:t> включаться в обязательную часть программы </a:t>
            </a:r>
            <a:r>
              <a:rPr lang="ru-RU" sz="2200" b="1" dirty="0" err="1"/>
              <a:t>бакалавриата</a:t>
            </a:r>
            <a:r>
              <a:rPr lang="ru-RU" sz="2200" b="1" dirty="0"/>
              <a:t> и в часть, формируемую участниками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4837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об объеме обязательной части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п. 2.9. </a:t>
            </a:r>
            <a:r>
              <a:rPr lang="ru-RU" sz="2200" b="1" dirty="0"/>
              <a:t>Объем обязательной части, без учета объема государственной итоговой аттестации, должен составлять не менее </a:t>
            </a:r>
            <a:r>
              <a:rPr lang="ru-RU" sz="2200" b="1" dirty="0" smtClean="0"/>
              <a:t>… </a:t>
            </a:r>
            <a:r>
              <a:rPr lang="ru-RU" sz="2200" b="1" dirty="0"/>
              <a:t>процентов общего объема программы </a:t>
            </a:r>
            <a:r>
              <a:rPr lang="ru-RU" sz="2200" b="1" dirty="0" err="1" smtClean="0"/>
              <a:t>бакалавриата</a:t>
            </a:r>
            <a:endParaRPr lang="ru-RU" sz="2200" b="1" dirty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Например:</a:t>
            </a:r>
          </a:p>
          <a:p>
            <a:pPr marL="0" indent="1343025">
              <a:buNone/>
            </a:pPr>
            <a:r>
              <a:rPr lang="ru-RU" sz="2200" b="1" dirty="0" smtClean="0"/>
              <a:t>если </a:t>
            </a:r>
            <a:r>
              <a:rPr lang="ru-RU" sz="2200" b="1" dirty="0" err="1" smtClean="0"/>
              <a:t>ГИА</a:t>
            </a:r>
            <a:r>
              <a:rPr lang="ru-RU" sz="2200" b="1" dirty="0" smtClean="0"/>
              <a:t> = 6 </a:t>
            </a:r>
            <a:r>
              <a:rPr lang="ru-RU" sz="2200" b="1" dirty="0" err="1" smtClean="0"/>
              <a:t>з.е</a:t>
            </a:r>
            <a:r>
              <a:rPr lang="ru-RU" sz="2200" b="1" dirty="0" smtClean="0"/>
              <a:t>., </a:t>
            </a:r>
          </a:p>
          <a:p>
            <a:pPr marL="0" indent="1343025">
              <a:buNone/>
            </a:pPr>
            <a:r>
              <a:rPr lang="ru-RU" sz="2200" b="1" dirty="0" smtClean="0"/>
              <a:t>тогда объем должен быть больше или равен:</a:t>
            </a:r>
          </a:p>
          <a:p>
            <a:pPr marL="0" indent="900113" algn="ctr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240/100*60=144 </a:t>
            </a:r>
            <a:r>
              <a:rPr lang="ru-RU" sz="2200" b="1" dirty="0" err="1">
                <a:solidFill>
                  <a:srgbClr val="00B050"/>
                </a:solidFill>
              </a:rPr>
              <a:t>з.е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900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Нормативная и методическая база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актуализации </a:t>
            </a:r>
            <a:r>
              <a:rPr lang="ru-RU" sz="2800" b="1" dirty="0" smtClean="0">
                <a:solidFill>
                  <a:srgbClr val="0070C0"/>
                </a:solidFill>
              </a:rPr>
              <a:t>содержания высшего образования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457200" indent="-457200">
              <a:spcBef>
                <a:spcPts val="300"/>
              </a:spcBef>
            </a:pPr>
            <a:r>
              <a:rPr lang="ru-RU" sz="2000" b="1" dirty="0"/>
              <a:t>Федеральный закон от 29.12.2012 №</a:t>
            </a:r>
            <a:r>
              <a:rPr lang="ru-RU" sz="2000" b="1" dirty="0" smtClean="0"/>
              <a:t> </a:t>
            </a:r>
            <a:r>
              <a:rPr lang="ru-RU" sz="2000" b="1" dirty="0"/>
              <a:t>273-ФЗ </a:t>
            </a:r>
            <a:r>
              <a:rPr lang="ru-RU" sz="2000" b="1" dirty="0" smtClean="0"/>
              <a:t>«Об </a:t>
            </a:r>
            <a:r>
              <a:rPr lang="ru-RU" sz="2000" b="1" dirty="0"/>
              <a:t>образовании в Российской </a:t>
            </a:r>
            <a:r>
              <a:rPr lang="ru-RU" sz="2000" b="1" dirty="0" smtClean="0"/>
              <a:t>Федерации»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приказ </a:t>
            </a:r>
            <a:r>
              <a:rPr lang="ru-RU" sz="2000" b="1" dirty="0" err="1">
                <a:solidFill>
                  <a:srgbClr val="FF0000"/>
                </a:solidFill>
              </a:rPr>
              <a:t>Минобрнауки</a:t>
            </a:r>
            <a:r>
              <a:rPr lang="ru-RU" sz="2000" b="1" dirty="0">
                <a:solidFill>
                  <a:srgbClr val="FF0000"/>
                </a:solidFill>
              </a:rPr>
              <a:t> России от 5 апреля 2017 г. № </a:t>
            </a:r>
            <a:r>
              <a:rPr lang="ru-RU" sz="2000" b="1" dirty="0" smtClean="0">
                <a:solidFill>
                  <a:srgbClr val="FF0000"/>
                </a:solidFill>
              </a:rPr>
              <a:t>301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«</a:t>
            </a:r>
            <a:r>
              <a:rPr lang="ru-RU" sz="2000" b="1" dirty="0"/>
              <a:t>Об утверждении порядка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sz="2000" b="1" dirty="0" err="1"/>
              <a:t>бакалавриата</a:t>
            </a:r>
            <a:r>
              <a:rPr lang="ru-RU" sz="2000" b="1" dirty="0"/>
              <a:t>, программам </a:t>
            </a:r>
            <a:r>
              <a:rPr lang="ru-RU" sz="2000" b="1" dirty="0" err="1"/>
              <a:t>специалитета</a:t>
            </a:r>
            <a:r>
              <a:rPr lang="ru-RU" sz="2000" b="1" dirty="0"/>
              <a:t>, программам магистратуры» </a:t>
            </a:r>
            <a:endParaRPr lang="ru-RU" sz="2000" b="1" dirty="0" smtClean="0"/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актуализированные </a:t>
            </a:r>
            <a:r>
              <a:rPr lang="ru-RU" sz="2000" b="1" dirty="0" err="1" smtClean="0">
                <a:solidFill>
                  <a:srgbClr val="FF0000"/>
                </a:solidFill>
              </a:rPr>
              <a:t>ФГОС</a:t>
            </a:r>
            <a:r>
              <a:rPr lang="ru-RU" sz="2000" b="1" dirty="0" smtClean="0">
                <a:solidFill>
                  <a:srgbClr val="FF0000"/>
                </a:solidFill>
              </a:rPr>
              <a:t> ВО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утвержденные профессиональные стандарты</a:t>
            </a:r>
            <a:endParaRPr lang="ru-RU" sz="2000" b="1" dirty="0"/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/>
              <a:t>утвержденные примерные образовательные программы</a:t>
            </a:r>
          </a:p>
          <a:p>
            <a:pPr marL="457200" indent="-457200">
              <a:spcBef>
                <a:spcPts val="3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методические </a:t>
            </a:r>
            <a:r>
              <a:rPr lang="ru-RU" sz="2000" b="1" dirty="0">
                <a:solidFill>
                  <a:srgbClr val="FF0000"/>
                </a:solidFill>
              </a:rPr>
              <a:t>рекомендации по разработке </a:t>
            </a:r>
            <a:r>
              <a:rPr lang="ru-RU" sz="2000" b="1" dirty="0" err="1" smtClean="0">
                <a:solidFill>
                  <a:srgbClr val="FF0000"/>
                </a:solidFill>
              </a:rPr>
              <a:t>ОПОП</a:t>
            </a:r>
            <a:r>
              <a:rPr lang="ru-RU" sz="2000" b="1" dirty="0" smtClean="0">
                <a:solidFill>
                  <a:srgbClr val="FF0000"/>
                </a:solidFill>
              </a:rPr>
              <a:t> с </a:t>
            </a:r>
            <a:r>
              <a:rPr lang="ru-RU" sz="2000" b="1" dirty="0">
                <a:solidFill>
                  <a:srgbClr val="FF0000"/>
                </a:solidFill>
              </a:rPr>
              <a:t>учетом соответствующих профессиональных стандартов </a:t>
            </a:r>
            <a:r>
              <a:rPr lang="ru-RU" sz="2000" b="1" dirty="0"/>
              <a:t>(от 22 января 2015 г. № ДЛ-1/05вн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дает разработчикам </a:t>
            </a:r>
            <a:r>
              <a:rPr lang="ru-RU" dirty="0" err="1" smtClean="0"/>
              <a:t>ОПОП</a:t>
            </a:r>
            <a:r>
              <a:rPr lang="ru-RU" dirty="0" smtClean="0"/>
              <a:t> следующие нормативы по объему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объем </a:t>
            </a:r>
            <a:r>
              <a:rPr lang="ru-RU" sz="2200" b="1" dirty="0"/>
              <a:t>обязательной части, без учета объема государственной итоговой </a:t>
            </a:r>
            <a:r>
              <a:rPr lang="ru-RU" sz="2200" b="1" dirty="0" smtClean="0"/>
              <a:t>аттестации, и вариативной части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объем обязательной части, включая объем государственной </a:t>
            </a:r>
            <a:r>
              <a:rPr lang="ru-RU" sz="2200" b="1" dirty="0"/>
              <a:t>итоговой аттестации, и вариативной части</a:t>
            </a:r>
          </a:p>
          <a:p>
            <a:pPr>
              <a:spcBef>
                <a:spcPts val="1800"/>
              </a:spcBef>
            </a:pPr>
            <a:r>
              <a:rPr lang="ru-RU" sz="2200" b="1" dirty="0"/>
              <a:t>объем обязательной части, без учета объема государственной итоговой </a:t>
            </a:r>
            <a:r>
              <a:rPr lang="ru-RU" sz="2200" b="1" dirty="0" smtClean="0"/>
              <a:t>аттестации</a:t>
            </a:r>
            <a:endParaRPr lang="ru-RU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дает разработчикам </a:t>
            </a:r>
            <a:r>
              <a:rPr lang="ru-RU" dirty="0" err="1" smtClean="0"/>
              <a:t>ОПОП</a:t>
            </a:r>
            <a:r>
              <a:rPr lang="ru-RU" dirty="0" smtClean="0"/>
              <a:t> следующие нормативы по объему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объем </a:t>
            </a:r>
            <a:r>
              <a:rPr lang="ru-RU" sz="2200" b="1" dirty="0"/>
              <a:t>обязательной части, без учета объема государственной итоговой </a:t>
            </a:r>
            <a:r>
              <a:rPr lang="ru-RU" sz="2200" b="1" dirty="0" smtClean="0"/>
              <a:t>аттестации, и вариативной части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объем обязательной части, включая объем государственной </a:t>
            </a:r>
            <a:r>
              <a:rPr lang="ru-RU" sz="2200" b="1" dirty="0"/>
              <a:t>итоговой аттестации, и вариативной части</a:t>
            </a:r>
          </a:p>
          <a:p>
            <a:pPr>
              <a:spcBef>
                <a:spcPts val="1800"/>
              </a:spcBef>
            </a:pPr>
            <a:r>
              <a:rPr lang="ru-RU" sz="2200" b="1" dirty="0">
                <a:solidFill>
                  <a:srgbClr val="00B050"/>
                </a:solidFill>
              </a:rPr>
              <a:t>объем обязательной части, без учета объема государственной итоговой </a:t>
            </a:r>
            <a:r>
              <a:rPr lang="ru-RU" sz="2200" b="1" dirty="0" smtClean="0">
                <a:solidFill>
                  <a:srgbClr val="00B050"/>
                </a:solidFill>
              </a:rPr>
              <a:t>аттестации</a:t>
            </a:r>
            <a:endParaRPr lang="ru-RU" sz="2200" dirty="0">
              <a:solidFill>
                <a:srgbClr val="00B05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 практиках (типы практик) – п. 2.6.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организация </a:t>
            </a:r>
            <a:r>
              <a:rPr lang="ru-RU" sz="2200" b="1" dirty="0" smtClean="0">
                <a:solidFill>
                  <a:srgbClr val="C00000"/>
                </a:solidFill>
              </a:rPr>
              <a:t>выбирает</a:t>
            </a:r>
            <a:r>
              <a:rPr lang="ru-RU" sz="2200" b="1" dirty="0" smtClean="0"/>
              <a:t> </a:t>
            </a:r>
            <a:r>
              <a:rPr lang="ru-RU" sz="2200" b="1" dirty="0"/>
              <a:t>один или несколько типов производственной практики и устанавливает тип учебной практики из перечня, указанного в пункте 2.4 </a:t>
            </a:r>
            <a:r>
              <a:rPr lang="ru-RU" sz="2200" b="1" dirty="0" err="1"/>
              <a:t>ФГОС</a:t>
            </a:r>
            <a:r>
              <a:rPr lang="ru-RU" sz="2200" b="1" dirty="0"/>
              <a:t> ВО;</a:t>
            </a:r>
          </a:p>
          <a:p>
            <a:r>
              <a:rPr lang="ru-RU" sz="2200" b="1" dirty="0"/>
              <a:t>организация </a:t>
            </a:r>
            <a:r>
              <a:rPr lang="ru-RU" sz="2200" b="1" dirty="0" smtClean="0">
                <a:solidFill>
                  <a:srgbClr val="00B050"/>
                </a:solidFill>
              </a:rPr>
              <a:t>вправе</a:t>
            </a:r>
            <a:r>
              <a:rPr lang="ru-RU" sz="2200" b="1" dirty="0" smtClean="0"/>
              <a:t> </a:t>
            </a:r>
            <a:r>
              <a:rPr lang="ru-RU" sz="2200" b="1" dirty="0"/>
              <a:t>выбрать один или несколько типов учебной и (или) производственной практик из рекомендуемых </a:t>
            </a:r>
            <a:r>
              <a:rPr lang="ru-RU" sz="2200" b="1" dirty="0" err="1"/>
              <a:t>ПООП</a:t>
            </a:r>
            <a:r>
              <a:rPr lang="ru-RU" sz="2200" b="1" dirty="0"/>
              <a:t> (при наличии);</a:t>
            </a:r>
          </a:p>
          <a:p>
            <a:r>
              <a:rPr lang="ru-RU" sz="2200" b="1" dirty="0"/>
              <a:t>организация </a:t>
            </a:r>
            <a:r>
              <a:rPr lang="ru-RU" sz="2200" b="1" dirty="0" smtClean="0">
                <a:solidFill>
                  <a:srgbClr val="00B050"/>
                </a:solidFill>
              </a:rPr>
              <a:t>вправе</a:t>
            </a:r>
            <a:r>
              <a:rPr lang="ru-RU" sz="2200" b="1" dirty="0" smtClean="0"/>
              <a:t> </a:t>
            </a:r>
            <a:r>
              <a:rPr lang="ru-RU" sz="2200" b="1" dirty="0"/>
              <a:t>установить дополнительный тип (типы) учебной и (или) производственной практик;</a:t>
            </a:r>
          </a:p>
          <a:p>
            <a:r>
              <a:rPr lang="ru-RU" sz="2200" b="1" dirty="0"/>
              <a:t>организация </a:t>
            </a:r>
            <a:r>
              <a:rPr lang="ru-RU" sz="2200" b="1" dirty="0" smtClean="0"/>
              <a:t>устанавливает </a:t>
            </a:r>
            <a:r>
              <a:rPr lang="ru-RU" sz="2200" b="1" dirty="0"/>
              <a:t>объемы практик каждого типа.</a:t>
            </a:r>
          </a:p>
        </p:txBody>
      </p:sp>
    </p:spTree>
    <p:extLst>
      <p:ext uri="{BB962C8B-B14F-4D97-AF65-F5344CB8AC3E}">
        <p14:creationId xmlns:p14="http://schemas.microsoft.com/office/powerpoint/2010/main" val="38222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о </a:t>
            </a:r>
            <a:r>
              <a:rPr lang="ru-RU" dirty="0" err="1" smtClean="0"/>
              <a:t>ГИА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</a:rPr>
              <a:t>2.7. </a:t>
            </a:r>
            <a:r>
              <a:rPr lang="ru-RU" sz="2200" b="1" dirty="0"/>
              <a:t>В Блок 3 "Государственная итоговая аттестация" входят:</a:t>
            </a:r>
          </a:p>
          <a:p>
            <a:r>
              <a:rPr lang="ru-RU" sz="2200" b="1" dirty="0"/>
              <a:t>подготовка к сдаче и сдача государственного экзамена (если Организация включила государственный экзамен в состав государственной итоговой аттестации);</a:t>
            </a:r>
          </a:p>
          <a:p>
            <a:r>
              <a:rPr lang="ru-RU" sz="2200" b="1" dirty="0"/>
              <a:t>подготовка к процедуре защиты и защита выпускной квалификационной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07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ФГОС</a:t>
            </a:r>
            <a:r>
              <a:rPr lang="ru-RU" dirty="0"/>
              <a:t> 3++ </a:t>
            </a:r>
            <a:r>
              <a:rPr lang="ru-RU" dirty="0" smtClean="0"/>
              <a:t>устанавливает объем контактной работы </a:t>
            </a:r>
            <a:br>
              <a:rPr lang="ru-RU" dirty="0" smtClean="0"/>
            </a:br>
            <a:r>
              <a:rPr lang="ru-RU" dirty="0" smtClean="0"/>
              <a:t>при очной форме обучения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73224" y="2133256"/>
            <a:ext cx="3034680" cy="360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</a:rPr>
              <a:t>28. Контактная работа может быть аудиторной, внеаудиторной, а также проводиться в электронной информационно-образовательной </a:t>
            </a:r>
            <a:r>
              <a:rPr lang="ru-RU" sz="2000" dirty="0" smtClean="0">
                <a:solidFill>
                  <a:schemeClr val="dk1"/>
                </a:solidFill>
              </a:rPr>
              <a:t>среде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25752" y="2132856"/>
            <a:ext cx="3034680" cy="36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000" dirty="0" smtClean="0"/>
              <a:t>Аудиторная (занятия лекционного типа, и (или) занятия семинарского типа) </a:t>
            </a:r>
          </a:p>
          <a:p>
            <a:pPr marL="177800" indent="-177800"/>
            <a:r>
              <a:rPr lang="ru-RU" sz="2000" dirty="0" smtClean="0"/>
              <a:t>Внеаудиторная (групповые консультации, и (или) индивидуальная работа обучающихся, иные формы работы)</a:t>
            </a:r>
          </a:p>
          <a:p>
            <a:pPr marL="177800" indent="-177800"/>
            <a:r>
              <a:rPr lang="ru-RU" sz="2000" dirty="0" smtClean="0"/>
              <a:t>В </a:t>
            </a:r>
            <a:r>
              <a:rPr lang="ru-RU" sz="2000" dirty="0" err="1" smtClean="0"/>
              <a:t>ЭИО</a:t>
            </a:r>
            <a:r>
              <a:rPr lang="ru-RU" sz="2000" dirty="0" smtClean="0"/>
              <a:t> среде (</a:t>
            </a:r>
            <a:r>
              <a:rPr lang="ru-RU" sz="2000" b="1" dirty="0" smtClean="0">
                <a:solidFill>
                  <a:srgbClr val="0099FF"/>
                </a:solidFill>
              </a:rPr>
              <a:t>только</a:t>
            </a:r>
            <a:r>
              <a:rPr lang="ru-RU" sz="2000" dirty="0" smtClean="0"/>
              <a:t> образовательные платформы вуза)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3501008"/>
            <a:ext cx="1008112" cy="93610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331640" y="2248272"/>
            <a:ext cx="194421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приказ № 301</a:t>
            </a:r>
            <a:endParaRPr lang="ru-RU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устанавливает объем контактной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для очной формы обучения</a:t>
            </a:r>
          </a:p>
          <a:p>
            <a:r>
              <a:rPr lang="ru-RU" sz="2200" b="1" dirty="0" smtClean="0"/>
              <a:t>для всех форм обучения, допустимых для реализации данного направления</a:t>
            </a:r>
          </a:p>
          <a:p>
            <a:r>
              <a:rPr lang="ru-RU" sz="2200" b="1" dirty="0"/>
              <a:t>аудиторной, внеаудиторной и в электронной информационно-образовательной </a:t>
            </a:r>
            <a:r>
              <a:rPr lang="ru-RU" sz="2200" b="1" dirty="0" smtClean="0"/>
              <a:t>среде</a:t>
            </a:r>
          </a:p>
          <a:p>
            <a:r>
              <a:rPr lang="ru-RU" sz="2200" b="1" dirty="0" smtClean="0"/>
              <a:t> только </a:t>
            </a:r>
            <a:r>
              <a:rPr lang="ru-RU" sz="2200" b="1" dirty="0"/>
              <a:t>аудиторной</a:t>
            </a:r>
          </a:p>
          <a:p>
            <a:r>
              <a:rPr lang="ru-RU" sz="2200" b="1" dirty="0"/>
              <a:t>в процентах от общего объема времени, отводимого на реализацию дисциплин (модулей)</a:t>
            </a:r>
          </a:p>
          <a:p>
            <a:r>
              <a:rPr lang="ru-RU" sz="2200" b="1" dirty="0" smtClean="0"/>
              <a:t>не устанавливает объем контактной работы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r>
              <a:rPr lang="ru-RU" dirty="0" smtClean="0"/>
              <a:t> 3++ устанавливает объем контактной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для очной формы обучения</a:t>
            </a:r>
          </a:p>
          <a:p>
            <a:r>
              <a:rPr lang="ru-RU" sz="2200" b="1" dirty="0" smtClean="0"/>
              <a:t>для всех форм обучения, допустимых для реализации данного направления</a:t>
            </a:r>
          </a:p>
          <a:p>
            <a:r>
              <a:rPr lang="ru-RU" sz="2200" b="1" dirty="0">
                <a:solidFill>
                  <a:srgbClr val="00B050"/>
                </a:solidFill>
              </a:rPr>
              <a:t>аудиторной, внеаудиторной и в электронной информационно-образовательной </a:t>
            </a:r>
            <a:r>
              <a:rPr lang="ru-RU" sz="2200" b="1" dirty="0" smtClean="0">
                <a:solidFill>
                  <a:srgbClr val="00B050"/>
                </a:solidFill>
              </a:rPr>
              <a:t>среде </a:t>
            </a:r>
            <a:r>
              <a:rPr lang="en-US" sz="2200" b="1" dirty="0" smtClean="0">
                <a:solidFill>
                  <a:srgbClr val="0070C0"/>
                </a:solidFill>
              </a:rPr>
              <a:t>[</a:t>
            </a:r>
            <a:r>
              <a:rPr lang="ru-RU" sz="2200" b="1" dirty="0" smtClean="0">
                <a:solidFill>
                  <a:srgbClr val="0070C0"/>
                </a:solidFill>
              </a:rPr>
              <a:t>с педагогическим работниками</a:t>
            </a:r>
            <a:r>
              <a:rPr lang="en-US" sz="2200" b="1" dirty="0" smtClean="0">
                <a:solidFill>
                  <a:srgbClr val="0070C0"/>
                </a:solidFill>
              </a:rPr>
              <a:t>]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r>
              <a:rPr lang="ru-RU" sz="2200" b="1" dirty="0" smtClean="0"/>
              <a:t>только </a:t>
            </a:r>
            <a:r>
              <a:rPr lang="ru-RU" sz="2200" b="1" dirty="0"/>
              <a:t>аудиторной</a:t>
            </a:r>
          </a:p>
          <a:p>
            <a:r>
              <a:rPr lang="ru-RU" sz="2200" b="1" dirty="0">
                <a:solidFill>
                  <a:srgbClr val="00B050"/>
                </a:solidFill>
              </a:rPr>
              <a:t>в процентах от общего объема времени, отводимого на реализацию дисциплин (модулей)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не устанавливает объем контактной работы </a:t>
            </a:r>
            <a:r>
              <a:rPr lang="en-US" sz="2200" b="1" dirty="0">
                <a:solidFill>
                  <a:srgbClr val="0070C0"/>
                </a:solidFill>
              </a:rPr>
              <a:t>[</a:t>
            </a:r>
            <a:r>
              <a:rPr lang="ru-RU" sz="2200" b="1" dirty="0">
                <a:solidFill>
                  <a:srgbClr val="0070C0"/>
                </a:solidFill>
              </a:rPr>
              <a:t>это требование указано не во всех стандартах</a:t>
            </a:r>
            <a:r>
              <a:rPr lang="en-US" sz="2200" b="1" dirty="0">
                <a:solidFill>
                  <a:srgbClr val="0070C0"/>
                </a:solidFill>
              </a:rPr>
              <a:t>]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результатам обучения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2144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перечня компетенций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3312368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Универсальные компетенции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1340768"/>
            <a:ext cx="2952328" cy="79208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20888"/>
            <a:ext cx="3312368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Общепрофессиональные компетенции</a:t>
            </a:r>
            <a:endParaRPr lang="ru-RU" sz="2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2420888"/>
            <a:ext cx="2952328" cy="79208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ФГОС</a:t>
            </a:r>
            <a:r>
              <a:rPr lang="ru-RU" sz="2200" b="1" dirty="0" smtClean="0"/>
              <a:t> 3++</a:t>
            </a:r>
            <a:endParaRPr lang="ru-RU" sz="2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429000"/>
            <a:ext cx="3312368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П</a:t>
            </a:r>
            <a:r>
              <a:rPr lang="ru-RU" sz="2200" b="1" dirty="0" smtClean="0"/>
              <a:t>рофессиональные компетенции</a:t>
            </a:r>
            <a:endParaRPr lang="ru-RU" sz="2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3218" y="3429000"/>
            <a:ext cx="2955206" cy="295232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примерная </a:t>
            </a:r>
            <a:r>
              <a:rPr lang="ru-RU" sz="2200" b="1" dirty="0" err="1" smtClean="0"/>
              <a:t>ООП</a:t>
            </a:r>
            <a:endParaRPr lang="ru-R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профстандарт</a:t>
            </a:r>
            <a:endParaRPr lang="ru-R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требования рынка труда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обобщение опыта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консультации работодателей</a:t>
            </a:r>
            <a:endParaRPr lang="ru-RU" sz="2200" b="1" dirty="0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4211960" y="1556792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4211960" y="2636912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4211960" y="3645024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выбрать профессиональные </a:t>
            </a:r>
            <a:r>
              <a:rPr lang="ru-RU" dirty="0" smtClean="0"/>
              <a:t>компетенции?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включить</a:t>
            </a:r>
            <a:r>
              <a:rPr lang="ru-RU" sz="2200" b="1" dirty="0" smtClean="0"/>
              <a:t> </a:t>
            </a:r>
            <a:r>
              <a:rPr lang="ru-RU" sz="2200" b="1" dirty="0"/>
              <a:t>в программу </a:t>
            </a:r>
            <a:r>
              <a:rPr lang="ru-RU" sz="2200" b="1" dirty="0" smtClean="0"/>
              <a:t>все </a:t>
            </a:r>
            <a:r>
              <a:rPr lang="ru-RU" sz="2200" b="1" dirty="0"/>
              <a:t>обязательные профессиональные компетенции (при наличии</a:t>
            </a:r>
            <a:r>
              <a:rPr lang="ru-RU" sz="2200" b="1" dirty="0" smtClean="0"/>
              <a:t>)</a:t>
            </a:r>
          </a:p>
          <a:p>
            <a:r>
              <a:rPr lang="ru-RU" sz="2200" b="1" dirty="0">
                <a:solidFill>
                  <a:srgbClr val="00B050"/>
                </a:solidFill>
              </a:rPr>
              <a:t>можем включить </a:t>
            </a:r>
            <a:r>
              <a:rPr lang="ru-RU" sz="2200" b="1" dirty="0"/>
              <a:t>в программу одну или несколько рекомендуемых профессиональных компетенций </a:t>
            </a:r>
            <a:endParaRPr lang="ru-RU" sz="2200" b="1" dirty="0" smtClean="0"/>
          </a:p>
          <a:p>
            <a:r>
              <a:rPr lang="ru-RU" sz="2200" b="1" dirty="0">
                <a:solidFill>
                  <a:srgbClr val="C00000"/>
                </a:solidFill>
              </a:rPr>
              <a:t>включить</a:t>
            </a:r>
            <a:r>
              <a:rPr lang="ru-RU" sz="2200" b="1" dirty="0"/>
              <a:t> определяемые самостоятельно одну или несколько профессиональных компетенций, исходя из направленности (профиля) </a:t>
            </a:r>
            <a:r>
              <a:rPr lang="ru-RU" sz="2200" b="1" dirty="0" smtClean="0"/>
              <a:t>программы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Разработка </a:t>
            </a:r>
            <a:r>
              <a:rPr lang="ru-RU" sz="2800" b="1" dirty="0" err="1" smtClean="0">
                <a:solidFill>
                  <a:srgbClr val="0070C0"/>
                </a:solidFill>
              </a:rPr>
              <a:t>ОПОП</a:t>
            </a:r>
            <a:r>
              <a:rPr lang="ru-RU" sz="2800" b="1" dirty="0" smtClean="0">
                <a:solidFill>
                  <a:srgbClr val="0070C0"/>
                </a:solidFill>
              </a:rPr>
              <a:t> вузом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492896"/>
            <a:ext cx="2880320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Кем разрабатывается?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492896"/>
            <a:ext cx="2448272" cy="79208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Университет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717032"/>
            <a:ext cx="2880320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 основании чего разрабатывается?</a:t>
            </a:r>
            <a:endParaRPr lang="ru-RU" sz="2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3717032"/>
            <a:ext cx="2448272" cy="79208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/>
              <a:t>ФГОС</a:t>
            </a:r>
            <a:r>
              <a:rPr lang="ru-RU" sz="2200" b="1" dirty="0" smtClean="0"/>
              <a:t> ВО</a:t>
            </a:r>
            <a:endParaRPr lang="ru-RU" sz="2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869160"/>
            <a:ext cx="2880320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 учетом чего разрабатывается?</a:t>
            </a:r>
            <a:endParaRPr lang="ru-RU" sz="2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4869160"/>
            <a:ext cx="2448272" cy="79208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Примерная </a:t>
            </a:r>
            <a:r>
              <a:rPr lang="ru-RU" sz="2200" b="1" dirty="0" err="1" smtClean="0"/>
              <a:t>ООП</a:t>
            </a:r>
            <a:endParaRPr lang="ru-RU" sz="2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196752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п. 6 приказа № 301, а также </a:t>
            </a:r>
            <a:r>
              <a:rPr lang="ru-RU" sz="2200" b="1" dirty="0" smtClean="0"/>
              <a:t>часть </a:t>
            </a:r>
            <a:r>
              <a:rPr lang="ru-RU" sz="2200" b="1" dirty="0"/>
              <a:t>7 статьи 12 Федерального "Об образовании в Российской Федерации"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83968" y="2708920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83968" y="3933056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83968" y="5013176"/>
            <a:ext cx="100811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Коленкова</a:t>
            </a:r>
            <a:r>
              <a:rPr lang="ru-RU" dirty="0" smtClean="0"/>
              <a:t> Наталья Юрьевна, начальник отдела </a:t>
            </a:r>
            <a:r>
              <a:rPr lang="ru-RU" dirty="0" err="1" smtClean="0"/>
              <a:t>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Какими типами компетенций формируется содержание обязательной части?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только универсальными и общепрофессиональными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общепрофессиональными и профессиональными, установленными </a:t>
            </a:r>
            <a:r>
              <a:rPr lang="ru-RU" sz="2200" b="1" dirty="0" err="1"/>
              <a:t>ПООП</a:t>
            </a:r>
            <a:r>
              <a:rPr lang="ru-RU" sz="2200" b="1" dirty="0"/>
              <a:t> в качестве обязательных (при наличии</a:t>
            </a:r>
            <a:r>
              <a:rPr lang="ru-RU" sz="22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всеми универсальными, общепрофессиональными и профессиональными</a:t>
            </a:r>
          </a:p>
          <a:p>
            <a:pPr>
              <a:spcBef>
                <a:spcPts val="1800"/>
              </a:spcBef>
            </a:pPr>
            <a:r>
              <a:rPr lang="ru-RU" sz="2200" b="1" dirty="0"/>
              <a:t>общепрофессиональными </a:t>
            </a:r>
            <a:r>
              <a:rPr lang="ru-RU" sz="2200" b="1" dirty="0" smtClean="0"/>
              <a:t>и всеми </a:t>
            </a:r>
            <a:r>
              <a:rPr lang="ru-RU" sz="2200" b="1" dirty="0"/>
              <a:t>профессиональными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smtClean="0"/>
              <a:t>в том числе универсальными</a:t>
            </a:r>
          </a:p>
          <a:p>
            <a:endParaRPr lang="ru-RU" sz="2200" b="1" dirty="0" smtClean="0"/>
          </a:p>
          <a:p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Какими типами компетенций формируется содержание обязательной части?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/>
              <a:t>только универсальными и общепрофессиональными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общепрофессиональными и профессиональными, установленными </a:t>
            </a:r>
            <a:r>
              <a:rPr lang="ru-RU" sz="2200" b="1" dirty="0" err="1">
                <a:solidFill>
                  <a:srgbClr val="00B050"/>
                </a:solidFill>
              </a:rPr>
              <a:t>ПООП</a:t>
            </a:r>
            <a:r>
              <a:rPr lang="ru-RU" sz="2200" b="1" dirty="0">
                <a:solidFill>
                  <a:srgbClr val="00B050"/>
                </a:solidFill>
              </a:rPr>
              <a:t> в качестве обязательных (при наличии</a:t>
            </a:r>
            <a:r>
              <a:rPr lang="ru-RU" sz="2200" b="1" dirty="0" smtClean="0">
                <a:solidFill>
                  <a:srgbClr val="00B05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ru-RU" sz="2200" b="1" dirty="0" smtClean="0"/>
              <a:t>всеми универсальными, общепрофессиональными и профессиональными</a:t>
            </a:r>
          </a:p>
          <a:p>
            <a:pPr>
              <a:spcBef>
                <a:spcPts val="1800"/>
              </a:spcBef>
            </a:pPr>
            <a:r>
              <a:rPr lang="ru-RU" sz="2200" b="1" dirty="0"/>
              <a:t>общепрофессиональными </a:t>
            </a:r>
            <a:r>
              <a:rPr lang="ru-RU" sz="2200" b="1" dirty="0" smtClean="0"/>
              <a:t>и всеми </a:t>
            </a:r>
            <a:r>
              <a:rPr lang="ru-RU" sz="2200" b="1" dirty="0"/>
              <a:t>профессиональными</a:t>
            </a:r>
            <a:endParaRPr lang="ru-RU" sz="2200" b="1" dirty="0" smtClean="0"/>
          </a:p>
          <a:p>
            <a:pPr>
              <a:spcBef>
                <a:spcPts val="180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в том числе универсальными</a:t>
            </a:r>
          </a:p>
          <a:p>
            <a:endParaRPr lang="ru-RU" sz="2200" b="1" dirty="0" smtClean="0"/>
          </a:p>
          <a:p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кадрам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4.4.2. Квалификация педагогических работников Организации </a:t>
            </a:r>
            <a:r>
              <a:rPr lang="ru-RU" sz="2200" b="1" dirty="0">
                <a:solidFill>
                  <a:srgbClr val="CC0000"/>
                </a:solidFill>
              </a:rPr>
              <a:t>должна отвечать квалификационным требованиям</a:t>
            </a:r>
            <a:r>
              <a:rPr lang="ru-RU" sz="2200" b="1" dirty="0"/>
              <a:t>, указанным в квалификационных справочниках и (или) профессиональных стандартах (при наличии</a:t>
            </a:r>
            <a:r>
              <a:rPr lang="ru-RU" sz="2200" b="1" dirty="0" smtClean="0"/>
              <a:t>).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err="1" smtClean="0"/>
              <a:t>ФГОС</a:t>
            </a:r>
            <a:r>
              <a:rPr lang="ru-RU" sz="2200" b="1" dirty="0" smtClean="0"/>
              <a:t> </a:t>
            </a:r>
            <a:r>
              <a:rPr lang="ru-RU" sz="2200" b="1" dirty="0"/>
              <a:t>3++ устанавливает процентные требования к: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ведению научную, учебно-методическую и (или) практическую работу, соответствующую профилю преподаваемой дисциплины (модуля), </a:t>
            </a:r>
            <a:r>
              <a:rPr lang="ru-RU" sz="2200" b="1" dirty="0" err="1"/>
              <a:t>НПР</a:t>
            </a:r>
            <a:endParaRPr lang="ru-RU" sz="2200" b="1" dirty="0"/>
          </a:p>
          <a:p>
            <a:r>
              <a:rPr lang="ru-RU" sz="2200" b="1" dirty="0" smtClean="0"/>
              <a:t>численности </a:t>
            </a:r>
            <a:r>
              <a:rPr lang="ru-RU" sz="2200" b="1" dirty="0" err="1"/>
              <a:t>НПР</a:t>
            </a:r>
            <a:r>
              <a:rPr lang="ru-RU" sz="2200" b="1" dirty="0"/>
              <a:t> из числа </a:t>
            </a:r>
            <a:r>
              <a:rPr lang="ru-RU" sz="2200" b="1" dirty="0" smtClean="0"/>
              <a:t>руководителей </a:t>
            </a:r>
            <a:r>
              <a:rPr lang="ru-RU" sz="2200" b="1" dirty="0"/>
              <a:t>и (или) работниками иных организаций, осуществляющими трудовую деятельность в профессиональной сфере, соответствующей профессиональной </a:t>
            </a:r>
            <a:r>
              <a:rPr lang="ru-RU" sz="2200" b="1" dirty="0" smtClean="0"/>
              <a:t>деятельности + стаж </a:t>
            </a:r>
            <a:r>
              <a:rPr lang="ru-RU" sz="2200" b="1" dirty="0"/>
              <a:t>работы в данной профессиональной сфере </a:t>
            </a:r>
            <a:endParaRPr lang="ru-RU" sz="2200" b="1" dirty="0" smtClean="0"/>
          </a:p>
          <a:p>
            <a:r>
              <a:rPr lang="ru-RU" sz="2200" b="1" dirty="0" smtClean="0"/>
              <a:t>наличию </a:t>
            </a:r>
            <a:r>
              <a:rPr lang="ru-RU" sz="2200" b="1" dirty="0"/>
              <a:t>ученой степени и (или) ученого звания </a:t>
            </a:r>
            <a:r>
              <a:rPr lang="ru-RU" sz="2200" b="1" dirty="0" err="1" smtClean="0"/>
              <a:t>НПР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качества </a:t>
            </a:r>
            <a:r>
              <a:rPr lang="ru-RU" dirty="0"/>
              <a:t>образовательной деятельности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40768"/>
            <a:ext cx="3312368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Внутренняя оценка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454" y="1340768"/>
            <a:ext cx="3775868" cy="792088"/>
          </a:xfrm>
          <a:prstGeom prst="rect">
            <a:avLst/>
          </a:prstGeo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Внешняя оценка</a:t>
            </a:r>
            <a:endParaRPr lang="ru-RU" sz="2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2420888"/>
            <a:ext cx="3343821" cy="1728192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работодатели и их объединения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юридические и физические лица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014" y="4365104"/>
            <a:ext cx="3343821" cy="18722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условия, содержание, организация </a:t>
            </a:r>
            <a:r>
              <a:rPr lang="ru-RU" sz="2400" b="1" dirty="0"/>
              <a:t>и </a:t>
            </a:r>
            <a:r>
              <a:rPr lang="ru-RU" sz="2400" b="1" dirty="0" smtClean="0"/>
              <a:t>качество </a:t>
            </a:r>
            <a:r>
              <a:rPr lang="ru-RU" sz="2400" b="1" dirty="0"/>
              <a:t>образовательного </a:t>
            </a:r>
            <a:r>
              <a:rPr lang="ru-RU" sz="2400" b="1" dirty="0" smtClean="0"/>
              <a:t>процесса</a:t>
            </a:r>
            <a:endParaRPr lang="ru-RU" sz="2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420888"/>
            <a:ext cx="3807323" cy="1872208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государственная аккредитация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профессионально-общественная аккредитация</a:t>
            </a:r>
            <a:endParaRPr 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3454" y="4365104"/>
            <a:ext cx="3775869" cy="18722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соответствие ОП требованиям </a:t>
            </a:r>
            <a:r>
              <a:rPr lang="ru-RU" sz="2400" b="1" dirty="0" err="1" smtClean="0"/>
              <a:t>ФГОС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ПООП</a:t>
            </a:r>
            <a:r>
              <a:rPr lang="ru-RU" sz="2400" b="1" dirty="0" smtClean="0"/>
              <a:t>; признание </a:t>
            </a:r>
            <a:r>
              <a:rPr lang="ru-RU" sz="2400" b="1" dirty="0"/>
              <a:t>качества и уровня подготовки выпускников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4775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примерных образовательных программах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/>
              <a:t>п</a:t>
            </a:r>
            <a:r>
              <a:rPr lang="ru-RU" sz="2200" b="1" dirty="0"/>
              <a:t>. 2.2. Перечень профессиональных стандартов, соотнесенных с </a:t>
            </a:r>
            <a:r>
              <a:rPr lang="ru-RU" sz="2200" b="1" dirty="0" err="1"/>
              <a:t>ФГОС</a:t>
            </a:r>
            <a:endParaRPr lang="ru-RU" sz="2200" b="1" dirty="0"/>
          </a:p>
          <a:p>
            <a:pPr>
              <a:spcBef>
                <a:spcPts val="1200"/>
              </a:spcBef>
            </a:pPr>
            <a:r>
              <a:rPr lang="ru-RU" sz="2200" b="1" dirty="0" smtClean="0"/>
              <a:t>п</a:t>
            </a:r>
            <a:r>
              <a:rPr lang="ru-RU" sz="2200" b="1" dirty="0"/>
              <a:t>. 2.3 Перечень основных задач профессиональной деятельности выпускников, соотнесенных с объектами профессиональной деятельности (или области знания)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/>
              <a:t>п</a:t>
            </a:r>
            <a:r>
              <a:rPr lang="ru-RU" sz="2200" b="1" dirty="0"/>
              <a:t>. 4.1. Требования к планируемым результатам освоения образовательной программы, обеспечиваемым дисциплинами (</a:t>
            </a:r>
            <a:r>
              <a:rPr lang="ru-RU" sz="2200" b="1" dirty="0" err="1" smtClean="0"/>
              <a:t>мо</a:t>
            </a:r>
            <a:r>
              <a:rPr lang="ru-RU" sz="2200" b="1" dirty="0" smtClean="0"/>
              <a:t> дулями</a:t>
            </a:r>
            <a:r>
              <a:rPr lang="ru-RU" sz="2200" b="1" dirty="0"/>
              <a:t>) и практиками обязательной части с </a:t>
            </a:r>
            <a:r>
              <a:rPr lang="ru-RU" sz="2200" b="1" u="sng" dirty="0"/>
              <a:t>указанием индикаторов достижения</a:t>
            </a:r>
            <a:r>
              <a:rPr lang="ru-RU" sz="2200" b="1" dirty="0"/>
              <a:t>, а для профессиональных компетенций основание – это профессиональный стандарт или анализ </a:t>
            </a:r>
            <a:r>
              <a:rPr lang="ru-RU" sz="2200" b="1" dirty="0" smtClean="0"/>
              <a:t>опыта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Актуализация содержания высшего образования </a:t>
            </a:r>
            <a:br>
              <a:rPr lang="ru-RU" dirty="0"/>
            </a:br>
            <a:r>
              <a:rPr lang="ru-RU" dirty="0"/>
              <a:t>на основе </a:t>
            </a:r>
            <a:r>
              <a:rPr lang="ru-RU" dirty="0" err="1"/>
              <a:t>ФГОС</a:t>
            </a:r>
            <a:r>
              <a:rPr lang="ru-RU" dirty="0"/>
              <a:t> 3++ и профессиональных стандартов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Наталья Юрьевна </a:t>
            </a:r>
            <a:r>
              <a:rPr lang="ru-RU" b="1" dirty="0" err="1"/>
              <a:t>Коленкова</a:t>
            </a:r>
            <a:r>
              <a:rPr lang="ru-RU" b="1" dirty="0"/>
              <a:t>, </a:t>
            </a:r>
            <a:br>
              <a:rPr lang="ru-RU" b="1" dirty="0"/>
            </a:br>
            <a:r>
              <a:rPr lang="ru-RU" b="1" dirty="0"/>
              <a:t>начальник отдела </a:t>
            </a:r>
            <a:r>
              <a:rPr lang="ru-RU" b="1" dirty="0" err="1"/>
              <a:t>ПРОП</a:t>
            </a: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тел. 61-08-92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764584" cy="936104"/>
          </a:xfrm>
        </p:spPr>
        <p:txBody>
          <a:bodyPr lIns="91355" tIns="45677" rIns="91355" bIns="45677">
            <a:noAutofit/>
          </a:bodyPr>
          <a:lstStyle/>
          <a:p>
            <a:pPr defTabSz="912471"/>
            <a:r>
              <a:rPr lang="ru-RU" sz="2800" b="1" dirty="0">
                <a:solidFill>
                  <a:srgbClr val="0070C0"/>
                </a:solidFill>
              </a:rPr>
              <a:t>Результаты актуализации </a:t>
            </a:r>
            <a:r>
              <a:rPr lang="ru-RU" sz="2800" b="1" dirty="0" err="1" smtClean="0">
                <a:solidFill>
                  <a:srgbClr val="0070C0"/>
                </a:solidFill>
              </a:rPr>
              <a:t>ФГОС</a:t>
            </a:r>
            <a:r>
              <a:rPr lang="ru-RU" sz="2800" b="1" dirty="0" smtClean="0">
                <a:solidFill>
                  <a:srgbClr val="0070C0"/>
                </a:solidFill>
              </a:rPr>
              <a:t> ВО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(на 14.11.2017)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47" y="1727855"/>
            <a:ext cx="7162315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Всего ФГОС (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бакалавриат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, магистратура,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специалитет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3597" y="1727855"/>
            <a:ext cx="1393573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498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647" y="2349629"/>
            <a:ext cx="7162315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Проектов ФГОС ВО 3++, представленных в Минобрнауки России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53597" y="2349629"/>
            <a:ext cx="1393573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479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1647" y="2997499"/>
            <a:ext cx="7162315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Проектов ФГОС ВО 3++, </a:t>
            </a:r>
            <a:r>
              <a:rPr lang="ru-RU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прошедших экспертизу НСПК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3597" y="2997499"/>
            <a:ext cx="1393573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282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1647" y="3612975"/>
            <a:ext cx="7162315" cy="65869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Проектов ФГОС ВО 3++, рекомендованных к утверждению Советом Минобрнауки России по ФГОС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53597" y="3612974"/>
            <a:ext cx="1393573" cy="65869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endParaRPr lang="ru-RU" sz="7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272</a:t>
            </a:r>
          </a:p>
          <a:p>
            <a:pPr algn="ctr"/>
            <a:endParaRPr lang="ru-RU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1647" y="4519992"/>
            <a:ext cx="7162315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Утверждено приказами Минобрнауки России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53597" y="4519992"/>
            <a:ext cx="1393573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155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1647" y="5139470"/>
            <a:ext cx="7162315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Прошли государственную регистрацию в Минюсте России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53597" y="5139470"/>
            <a:ext cx="1393573" cy="35232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155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965" y="5812977"/>
            <a:ext cx="7162315" cy="352327"/>
          </a:xfrm>
          <a:prstGeom prst="round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1139" tIns="20569" rIns="41139" bIns="20569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из них – реализуются в АГУ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0915" y="5812977"/>
            <a:ext cx="1393573" cy="352327"/>
          </a:xfrm>
          <a:prstGeom prst="round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34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z="1400" b="1" smtClean="0">
                <a:solidFill>
                  <a:srgbClr val="FF0000"/>
                </a:solidFill>
              </a:rPr>
              <a:t>5</a:t>
            </a:fld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единительная линия 135"/>
          <p:cNvCxnSpPr/>
          <p:nvPr/>
        </p:nvCxnSpPr>
        <p:spPr>
          <a:xfrm>
            <a:off x="3859009" y="6065039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271403" y="1644577"/>
            <a:ext cx="22281" cy="47628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57342" y="1940401"/>
            <a:ext cx="3463" cy="44670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853087" y="2858084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0425"/>
            <a:ext cx="8820472" cy="85231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  <a:cs typeface="+mj-cs"/>
              </a:rPr>
              <a:t>Результаты актуализации </a:t>
            </a:r>
            <a:r>
              <a:rPr lang="ru-RU" sz="2800" dirty="0" err="1">
                <a:solidFill>
                  <a:srgbClr val="0070C0"/>
                </a:solidFill>
                <a:latin typeface="+mj-lt"/>
                <a:cs typeface="+mj-cs"/>
              </a:rPr>
              <a:t>ФГОС</a:t>
            </a:r>
            <a:r>
              <a:rPr lang="ru-RU" sz="2800" dirty="0">
                <a:solidFill>
                  <a:srgbClr val="0070C0"/>
                </a:solidFill>
                <a:latin typeface="+mj-lt"/>
                <a:cs typeface="+mj-cs"/>
              </a:rPr>
              <a:t> ВО (на </a:t>
            </a:r>
            <a:r>
              <a:rPr lang="ru-RU" sz="2800" dirty="0" smtClean="0">
                <a:solidFill>
                  <a:srgbClr val="0070C0"/>
                </a:solidFill>
                <a:latin typeface="+mj-lt"/>
                <a:cs typeface="+mj-cs"/>
              </a:rPr>
              <a:t>15.11.2017) </a:t>
            </a:r>
            <a:br>
              <a:rPr lang="ru-RU" sz="2800" dirty="0" smtClean="0">
                <a:solidFill>
                  <a:srgbClr val="0070C0"/>
                </a:solidFill>
                <a:latin typeface="+mj-lt"/>
                <a:cs typeface="+mj-cs"/>
              </a:rPr>
            </a:br>
            <a:r>
              <a:rPr lang="ru-RU" sz="2800" dirty="0" smtClean="0">
                <a:solidFill>
                  <a:srgbClr val="0070C0"/>
                </a:solidFill>
                <a:latin typeface="+mj-lt"/>
                <a:cs typeface="+mj-cs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+mj-lt"/>
                <a:cs typeface="+mj-cs"/>
              </a:rPr>
              <a:t>по областям образования)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414" y="2690210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Математические и естественные науки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7087" y="2263618"/>
            <a:ext cx="1879702" cy="263066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Количество ФГОС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6502" y="1952341"/>
            <a:ext cx="2307767" cy="263066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Проектов ФГОС в МОН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97087" y="2554376"/>
            <a:ext cx="3273275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70363" y="2540989"/>
            <a:ext cx="0" cy="3814404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174844" y="1948409"/>
            <a:ext cx="0" cy="2986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4844" y="2243099"/>
            <a:ext cx="2846438" cy="39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003750" y="2250591"/>
            <a:ext cx="18298" cy="41568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093897" y="2243098"/>
            <a:ext cx="0" cy="311278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85870" y="1672124"/>
            <a:ext cx="2404993" cy="263066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Одобрены НСПК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85870" y="1636569"/>
            <a:ext cx="0" cy="29862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085870" y="1939267"/>
            <a:ext cx="256831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45681" y="1356261"/>
            <a:ext cx="2458577" cy="263066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Совет по ФГОС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845681" y="1348738"/>
            <a:ext cx="0" cy="2986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845681" y="1647359"/>
            <a:ext cx="242572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05099" y="1021755"/>
            <a:ext cx="2404993" cy="263066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Утверждены приказами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505099" y="1017823"/>
            <a:ext cx="0" cy="298621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505099" y="1320520"/>
            <a:ext cx="2404993" cy="10608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072136" y="1791514"/>
            <a:ext cx="1008554" cy="539979"/>
          </a:xfrm>
          <a:prstGeom prst="rect">
            <a:avLst/>
          </a:prstGeom>
          <a:noFill/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Рег. в Минюсте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07718" y="2651556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48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68969" y="2651556"/>
            <a:ext cx="5206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46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91544" y="2651556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20</a:t>
            </a:r>
            <a:endParaRPr lang="ru-RU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7021039" y="2651556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20</a:t>
            </a:r>
            <a:endParaRPr lang="ru-RU" sz="2000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898952" y="1325824"/>
            <a:ext cx="11140" cy="5042955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636804" y="2651556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11</a:t>
            </a:r>
            <a:endParaRPr lang="ru-RU" sz="2000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8076706" y="2085629"/>
            <a:ext cx="0" cy="298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076706" y="2388326"/>
            <a:ext cx="1003984" cy="5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9080690" y="2085629"/>
            <a:ext cx="0" cy="298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578698" y="2398738"/>
            <a:ext cx="0" cy="40086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17386" y="2651556"/>
            <a:ext cx="525290" cy="36782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ru-RU" sz="1800" dirty="0" smtClean="0"/>
              <a:t>11</a:t>
            </a:r>
            <a:endParaRPr lang="ru-RU" sz="1800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3855783" y="3311593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050081" y="3105065"/>
            <a:ext cx="630691" cy="367726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b="1" dirty="0" smtClean="0"/>
              <a:t>216</a:t>
            </a:r>
            <a:endParaRPr lang="ru-RU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5759798" y="3105065"/>
            <a:ext cx="525290" cy="367726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b="1" dirty="0" smtClean="0"/>
              <a:t>215</a:t>
            </a:r>
            <a:endParaRPr lang="ru-RU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6391543" y="3105065"/>
            <a:ext cx="525291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99</a:t>
            </a:r>
            <a:endParaRPr lang="ru-RU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023736" y="3105065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56</a:t>
            </a:r>
            <a:endParaRPr lang="ru-RU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639501" y="3105065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55</a:t>
            </a:r>
            <a:endParaRPr lang="ru-RU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320083" y="3105065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ru-RU" sz="2000" dirty="0" smtClean="0"/>
              <a:t>55</a:t>
            </a:r>
            <a:endParaRPr lang="ru-RU" sz="20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3860354" y="3732709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14985" y="3526180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64369" y="3526180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391543" y="3526180"/>
            <a:ext cx="525291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</a:t>
            </a:r>
            <a:endParaRPr lang="ru-RU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028307" y="3526180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644072" y="3526180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4</a:t>
            </a:r>
            <a:endParaRPr lang="ru-RU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8324653" y="3526180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3860354" y="4218610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114985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764369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91544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spc="-45" dirty="0"/>
              <a:t>24</a:t>
            </a:r>
            <a:endParaRPr lang="ru-RU" sz="2000" spc="-45" dirty="0"/>
          </a:p>
        </p:txBody>
      </p:sp>
      <p:sp>
        <p:nvSpPr>
          <p:cNvPr id="125" name="TextBox 124"/>
          <p:cNvSpPr txBox="1"/>
          <p:nvPr/>
        </p:nvSpPr>
        <p:spPr>
          <a:xfrm>
            <a:off x="7028307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24</a:t>
            </a:r>
            <a:endParaRPr lang="ru-RU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644072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24</a:t>
            </a:r>
            <a:endParaRPr lang="ru-RU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324653" y="401208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24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3842491" y="4672119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114985" y="446559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65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46506" y="446559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63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391543" y="4465591"/>
            <a:ext cx="525291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32</a:t>
            </a:r>
            <a:endParaRPr lang="ru-RU" sz="2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010444" y="446559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26</a:t>
            </a:r>
            <a:endParaRPr lang="ru-RU" sz="2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626209" y="446559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24</a:t>
            </a:r>
            <a:endParaRPr lang="ru-RU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8306791" y="446559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24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2013" y="3138771"/>
            <a:ext cx="4861299" cy="33228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>
            <a:defPPr>
              <a:defRPr lang="ru-RU"/>
            </a:defPPr>
            <a:lvl1pPr>
              <a:defRPr sz="3600" b="1"/>
            </a:lvl1pPr>
          </a:lstStyle>
          <a:p>
            <a:pPr defTabSz="456213">
              <a:defRPr/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Инженерное дело, технологии и технические науки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414" y="3579218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Здравоохранение и медицинские науки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414" y="4497568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Науки об обществе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14" y="4044058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Сельское хозяйство и сельскохозяйственные науки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837090" y="5158022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116196" y="495149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741105" y="495149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86142" y="4951493"/>
            <a:ext cx="525291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9</a:t>
            </a:r>
            <a:endParaRPr lang="ru-RU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7005043" y="495149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9</a:t>
            </a:r>
            <a:endParaRPr lang="ru-RU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7620808" y="495149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0</a:t>
            </a:r>
            <a:endParaRPr lang="ru-R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8301390" y="495149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0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2013" y="4976728"/>
            <a:ext cx="48612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Образование и педагогические науки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3853087" y="5611530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37414" y="5443656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Гуманитарные науки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107718" y="540500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68969" y="5405002"/>
            <a:ext cx="5206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29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1544" y="540500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20</a:t>
            </a:r>
            <a:endParaRPr lang="ru-RU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021039" y="540500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6</a:t>
            </a:r>
            <a:endParaRPr lang="ru-RU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636804" y="540500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6</a:t>
            </a:r>
            <a:endParaRPr lang="ru-RU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317386" y="5405002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6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2013" y="5883283"/>
            <a:ext cx="4855899" cy="33574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pPr defTabSz="456213"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Искусство и культура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13640" y="585851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71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74892" y="5858511"/>
            <a:ext cx="5206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71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97467" y="585851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71</a:t>
            </a:r>
            <a:endParaRPr lang="ru-RU" sz="2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7026962" y="585851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58</a:t>
            </a:r>
            <a:endParaRPr lang="ru-RU" sz="2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642727" y="585851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31</a:t>
            </a:r>
            <a:endParaRPr lang="ru-RU" sz="2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323309" y="5858511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31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3859009" y="6539961"/>
            <a:ext cx="456356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32013" y="6366199"/>
            <a:ext cx="4855899" cy="319761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 anchor="ctr">
            <a:spAutoFit/>
          </a:bodyPr>
          <a:lstStyle/>
          <a:p>
            <a:r>
              <a:rPr lang="ru-RU" sz="15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Оборона и безопасность государства. Военные науки</a:t>
            </a:r>
            <a:endParaRPr lang="ru-RU" sz="15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13640" y="633343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19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774892" y="6333433"/>
            <a:ext cx="5206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397467" y="633343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0</a:t>
            </a:r>
            <a:endParaRPr lang="ru-RU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026962" y="633343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0</a:t>
            </a:r>
            <a:endParaRPr lang="ru-RU" sz="2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642727" y="633343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/>
              <a:t>0</a:t>
            </a:r>
            <a:endParaRPr lang="ru-RU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8323309" y="6333433"/>
            <a:ext cx="525290" cy="403369"/>
          </a:xfrm>
          <a:prstGeom prst="roundRect">
            <a:avLst>
              <a:gd name="adj" fmla="val 238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41139" tIns="20569" rIns="41139" bIns="205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0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14474-CDBF-4970-A0C2-CDE3EC98918E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Порядок введения </a:t>
            </a:r>
            <a:r>
              <a:rPr lang="ru-RU" sz="2800" b="1" dirty="0" err="1" smtClean="0">
                <a:solidFill>
                  <a:srgbClr val="0070C0"/>
                </a:solidFill>
              </a:rPr>
              <a:t>ФГОС</a:t>
            </a:r>
            <a:r>
              <a:rPr lang="ru-RU" sz="2800" b="1" dirty="0" smtClean="0">
                <a:solidFill>
                  <a:srgbClr val="0070C0"/>
                </a:solidFill>
              </a:rPr>
              <a:t> 3++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51520" y="1268760"/>
            <a:ext cx="2808312" cy="2016224"/>
            <a:chOff x="251520" y="1124744"/>
            <a:chExt cx="2808312" cy="201622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5536" y="2348880"/>
              <a:ext cx="2448272" cy="615546"/>
            </a:xfrm>
            <a:prstGeom prst="rect">
              <a:avLst/>
            </a:prstGeom>
            <a:solidFill>
              <a:srgbClr val="CC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30.12.2017</a:t>
              </a:r>
              <a:endParaRPr lang="ru-RU" sz="2000" b="1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6" y="1257040"/>
              <a:ext cx="2448272" cy="1019831"/>
            </a:xfrm>
            <a:prstGeom prst="roundRect">
              <a:avLst/>
            </a:prstGeom>
            <a:solidFill>
              <a:srgbClr val="00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Дата вступления</a:t>
              </a:r>
              <a:endParaRPr lang="ru-RU" sz="20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51520" y="1124744"/>
              <a:ext cx="2808312" cy="201622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3528" y="3573016"/>
            <a:ext cx="2808312" cy="2016224"/>
            <a:chOff x="323528" y="3356839"/>
            <a:chExt cx="2808312" cy="201622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4653136"/>
              <a:ext cx="2448272" cy="576064"/>
            </a:xfrm>
            <a:prstGeom prst="rect">
              <a:avLst/>
            </a:prstGeom>
            <a:solidFill>
              <a:srgbClr val="CC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31.12.2018</a:t>
              </a:r>
              <a:endParaRPr lang="ru-RU" sz="2000" b="1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67544" y="3501008"/>
              <a:ext cx="2448272" cy="1008112"/>
            </a:xfrm>
            <a:prstGeom prst="roundRect">
              <a:avLst/>
            </a:prstGeom>
            <a:solidFill>
              <a:srgbClr val="00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Прием в вуз по </a:t>
              </a:r>
              <a:r>
                <a:rPr lang="ru-RU" sz="2000" b="1" dirty="0" err="1" smtClean="0"/>
                <a:t>ФГОС</a:t>
              </a:r>
              <a:r>
                <a:rPr lang="ru-RU" sz="2000" b="1" dirty="0" smtClean="0"/>
                <a:t> 3+ (окончание)</a:t>
              </a:r>
              <a:endParaRPr lang="ru-RU" sz="2000" b="1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23528" y="3356839"/>
              <a:ext cx="2808312" cy="201622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Соединительная линия уступом 32"/>
          <p:cNvCxnSpPr>
            <a:stCxn id="6" idx="3"/>
          </p:cNvCxnSpPr>
          <p:nvPr/>
        </p:nvCxnSpPr>
        <p:spPr>
          <a:xfrm>
            <a:off x="3059832" y="2276872"/>
            <a:ext cx="1296144" cy="100811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3131840" y="3645024"/>
            <a:ext cx="1224136" cy="1080273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4572000" y="1916679"/>
            <a:ext cx="4114800" cy="3744569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</a:pPr>
            <a:r>
              <a:rPr lang="ru-RU" sz="2000" b="1" dirty="0" smtClean="0"/>
              <a:t>прием на 2018-2019 как по </a:t>
            </a:r>
            <a:r>
              <a:rPr lang="ru-RU" sz="2000" b="1" dirty="0" err="1" smtClean="0"/>
              <a:t>ФГОС</a:t>
            </a:r>
            <a:r>
              <a:rPr lang="ru-RU" sz="2000" b="1" dirty="0" smtClean="0"/>
              <a:t> 3+, так и по </a:t>
            </a:r>
            <a:r>
              <a:rPr lang="ru-RU" sz="2000" b="1" dirty="0" err="1" smtClean="0"/>
              <a:t>ФГОС</a:t>
            </a:r>
            <a:r>
              <a:rPr lang="ru-RU" sz="2000" b="1" dirty="0" smtClean="0"/>
              <a:t> 3++ (при условии разработанной </a:t>
            </a:r>
            <a:r>
              <a:rPr lang="ru-RU" sz="2000" b="1" dirty="0" err="1" smtClean="0"/>
              <a:t>ОПОП</a:t>
            </a:r>
            <a:r>
              <a:rPr lang="ru-RU" sz="2000" b="1" dirty="0" smtClean="0"/>
              <a:t>)</a:t>
            </a:r>
          </a:p>
          <a:p>
            <a:pPr marL="457200" indent="-457200">
              <a:spcBef>
                <a:spcPts val="1200"/>
              </a:spcBef>
            </a:pPr>
            <a:r>
              <a:rPr lang="ru-RU" sz="2000" b="1" dirty="0" smtClean="0"/>
              <a:t>возможность перевода студентов, обучающихся по </a:t>
            </a:r>
            <a:r>
              <a:rPr lang="ru-RU" sz="2000" b="1" dirty="0" err="1" smtClean="0"/>
              <a:t>ОПОП</a:t>
            </a:r>
            <a:r>
              <a:rPr lang="ru-RU" sz="2000" b="1" dirty="0" smtClean="0"/>
              <a:t> на основе </a:t>
            </a:r>
            <a:r>
              <a:rPr lang="ru-RU" sz="2000" b="1" dirty="0" err="1" smtClean="0"/>
              <a:t>ФГОС</a:t>
            </a:r>
            <a:r>
              <a:rPr lang="ru-RU" sz="2000" b="1" dirty="0" smtClean="0"/>
              <a:t> 3+, </a:t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 err="1" smtClean="0"/>
              <a:t>ОПОП</a:t>
            </a:r>
            <a:r>
              <a:rPr lang="ru-RU" sz="2000" b="1" dirty="0" smtClean="0"/>
              <a:t> на основе </a:t>
            </a:r>
            <a:r>
              <a:rPr lang="ru-RU" sz="2000" b="1" dirty="0" err="1" smtClean="0"/>
              <a:t>ФГОС</a:t>
            </a:r>
            <a:r>
              <a:rPr lang="ru-RU" sz="2000" b="1" dirty="0" smtClean="0"/>
              <a:t> 3++ при наличии согласия студентов</a:t>
            </a:r>
            <a:endParaRPr lang="ru-RU" sz="2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</a:rPr>
              <a:t>примерной основной образовательной программе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п. 6</a:t>
            </a:r>
            <a:r>
              <a:rPr lang="ru-RU" sz="2000" b="1" dirty="0"/>
              <a:t>. Образовательные программы самостоятельно разрабатываются и утверждаются </a:t>
            </a:r>
            <a:r>
              <a:rPr lang="ru-RU" sz="2000" b="1" dirty="0" smtClean="0"/>
              <a:t>организацией.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Образовательные </a:t>
            </a:r>
            <a:r>
              <a:rPr lang="ru-RU" sz="2000" dirty="0"/>
              <a:t>программы, имеющие государственную аккредитацию </a:t>
            </a:r>
            <a:r>
              <a:rPr lang="en-US" sz="2000" dirty="0" smtClean="0"/>
              <a:t>&lt;…&gt;</a:t>
            </a:r>
            <a:r>
              <a:rPr lang="ru-RU" sz="2000" dirty="0" smtClean="0"/>
              <a:t>, </a:t>
            </a:r>
            <a:r>
              <a:rPr lang="ru-RU" sz="2000" dirty="0"/>
              <a:t>разрабатываются организацией в соответствии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федеральными государственными образовательными стандартами и с учетом </a:t>
            </a:r>
            <a:r>
              <a:rPr lang="ru-RU" sz="2000" b="1" dirty="0">
                <a:solidFill>
                  <a:srgbClr val="00B0F0"/>
                </a:solidFill>
              </a:rPr>
              <a:t>соответствующих примерных основных образовательных программ </a:t>
            </a:r>
            <a:r>
              <a:rPr lang="ru-RU" sz="2000" i="1" u="sng" dirty="0" smtClean="0"/>
              <a:t>(</a:t>
            </a:r>
            <a:r>
              <a:rPr lang="ru-RU" sz="2000" b="1" i="1" u="sng" dirty="0"/>
              <a:t>при наличии</a:t>
            </a:r>
            <a:r>
              <a:rPr lang="ru-RU" sz="2000" i="1" u="sng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5848-D8D3-4E36-984C-D798C289B66D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Реестр примерных основных образовательных программы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C0000"/>
                </a:solidFill>
              </a:rPr>
              <a:t>http://reestr.fgosvo.ru/</a:t>
            </a:r>
            <a:endParaRPr lang="ru-RU" sz="2000" b="1" dirty="0">
              <a:solidFill>
                <a:srgbClr val="CC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4167" r="5593" b="13959"/>
          <a:stretch/>
        </p:blipFill>
        <p:spPr bwMode="auto">
          <a:xfrm>
            <a:off x="388952" y="2060848"/>
            <a:ext cx="8431520" cy="429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5949280"/>
            <a:ext cx="8712968" cy="40378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Коленкова Наталья Юрьевна, начальник отдела ПРОП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2775</Words>
  <Application>Microsoft Office PowerPoint</Application>
  <PresentationFormat>Экран (4:3)</PresentationFormat>
  <Paragraphs>440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Актуализация содержания высшего образования  на основе ФГОС 3++ и профессиональных стандартов</vt:lpstr>
      <vt:lpstr>Нормативная и методическая база  актуализации содержания высшего образования</vt:lpstr>
      <vt:lpstr>Нормативная и методическая база  актуализации содержания высшего образования</vt:lpstr>
      <vt:lpstr>Разработка ОПОП вузом</vt:lpstr>
      <vt:lpstr>Результаты актуализации ФГОС ВО  (на 14.11.2017)</vt:lpstr>
      <vt:lpstr>Результаты актуализации ФГОС ВО (на 15.11.2017)  (по областям образования)</vt:lpstr>
      <vt:lpstr>Порядок введения ФГОС 3++</vt:lpstr>
      <vt:lpstr>О примерной основной образовательной программе</vt:lpstr>
      <vt:lpstr>Реестр примерных основных образовательных программы</vt:lpstr>
      <vt:lpstr>Сроки предоставления доступа пользователей ФУМО и разработчиков ПООП  в ИС «Реестр ПООП» </vt:lpstr>
      <vt:lpstr>Что делать, если примерной ООП нет?</vt:lpstr>
      <vt:lpstr>По какому образовательному стандарту разрешается прием на обучение 01.09.2018?</vt:lpstr>
      <vt:lpstr>По какому образовательному стандарту разрешается прием на обучение 01.09.2018?</vt:lpstr>
      <vt:lpstr>На основании каких документов вуз будет разрабатывать ОПОП, если утверждены ФГОС 3++ и соответствующая примерная ООП?</vt:lpstr>
      <vt:lpstr>На основании каких документов вуз будет разрабатывать ОПОП, если утверждены ФГОС 3++ и соответствующая примерная ООП?</vt:lpstr>
      <vt:lpstr>Анализ ФГОС ВО (поколение 3++)</vt:lpstr>
      <vt:lpstr>ФГОС 3++ об ОПОП</vt:lpstr>
      <vt:lpstr>Презентация PowerPoint</vt:lpstr>
      <vt:lpstr>ФГОС 3++ об объеме программы в год</vt:lpstr>
      <vt:lpstr>ФГОС 3++ определяет объем образовательной программы следующим образом:</vt:lpstr>
      <vt:lpstr>ФГОС 3++ определяет объем образовательной программы следующим образом :</vt:lpstr>
      <vt:lpstr>ФГОС 3++ о  характеристике профессиональной деятельности выпускника</vt:lpstr>
      <vt:lpstr>ФГОС 3++ о  направленности (профиле) ОПОП</vt:lpstr>
      <vt:lpstr>Приказ № 301 о  направленности (профиле) ОПОП</vt:lpstr>
      <vt:lpstr>Основанием для установления направленности (профиля) образовательной программы является:</vt:lpstr>
      <vt:lpstr>Основанием для установления направленности (профиля) образовательной программы является:</vt:lpstr>
      <vt:lpstr>ФГОС 3++ о структуре и объеме образовательной программы</vt:lpstr>
      <vt:lpstr>ФГОС 3++ об обязательных и необязательных элементах ОПОП</vt:lpstr>
      <vt:lpstr>ФГОС 3++ об объеме обязательной части</vt:lpstr>
      <vt:lpstr>ФГОС 3++ дает разработчикам ОПОП следующие нормативы по объему программы</vt:lpstr>
      <vt:lpstr>ФГОС 3++ дает разработчикам ОПОП следующие нормативы по объему программы</vt:lpstr>
      <vt:lpstr>ФГОС 3++ о практиках (типы практик) – п. 2.6.</vt:lpstr>
      <vt:lpstr>ФГОС 3++ о ГИА</vt:lpstr>
      <vt:lpstr>ФГОС 3++ устанавливает объем контактной работы  при очной форме обучения</vt:lpstr>
      <vt:lpstr>ФГОС 3++ устанавливает объем контактной работы</vt:lpstr>
      <vt:lpstr>ФГОС 3++ устанавливает объем контактной работы</vt:lpstr>
      <vt:lpstr>Требования к результатам обучения</vt:lpstr>
      <vt:lpstr>Формирование перечня компетенций</vt:lpstr>
      <vt:lpstr>Как выбрать профессиональные компетенции?</vt:lpstr>
      <vt:lpstr>Какими типами компетенций формируется содержание обязательной части?</vt:lpstr>
      <vt:lpstr>Какими типами компетенций формируется содержание обязательной части?</vt:lpstr>
      <vt:lpstr>Требования к кадрам</vt:lpstr>
      <vt:lpstr>Оценка качества образовательной деятельности </vt:lpstr>
      <vt:lpstr>Немного о примерных образовательных программах</vt:lpstr>
      <vt:lpstr>Актуализация содержания высшего образования  на основе ФГОС 3++ и профессиональных стандартов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119</cp:revision>
  <cp:lastPrinted>2017-09-20T10:30:16Z</cp:lastPrinted>
  <dcterms:created xsi:type="dcterms:W3CDTF">2017-09-20T07:06:41Z</dcterms:created>
  <dcterms:modified xsi:type="dcterms:W3CDTF">2017-12-25T11:03:57Z</dcterms:modified>
</cp:coreProperties>
</file>