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5" r:id="rId9"/>
    <p:sldId id="266" r:id="rId10"/>
    <p:sldId id="267" r:id="rId11"/>
    <p:sldId id="268" r:id="rId12"/>
    <p:sldId id="262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3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13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3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2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6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2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4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2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5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37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0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6"/>
            <a:ext cx="12192000" cy="68610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37906" y="2182301"/>
            <a:ext cx="5982246" cy="1876607"/>
          </a:xfrm>
        </p:spPr>
        <p:txBody>
          <a:bodyPr>
            <a:normAutofit/>
          </a:bodyPr>
          <a:lstStyle/>
          <a:p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Аспирантура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50" l="1325" r="98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68" y="-3056"/>
            <a:ext cx="1705232" cy="16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368" y="142703"/>
            <a:ext cx="8979243" cy="1027069"/>
          </a:xfrm>
        </p:spPr>
        <p:txBody>
          <a:bodyPr>
            <a:noAutofit/>
          </a:bodyPr>
          <a:lstStyle/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Сроки предоставления информации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438" y="1397726"/>
            <a:ext cx="10515600" cy="528727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/>
              <a:t>До 1 ноября 2016 :</a:t>
            </a:r>
          </a:p>
          <a:p>
            <a:pPr marL="0" indent="0" algn="ctr">
              <a:buNone/>
            </a:pPr>
            <a:r>
              <a:rPr lang="ru-RU" sz="3200" dirty="0" smtClean="0"/>
              <a:t>Протокол с заседания кафедры о научном руководстве и теме научно-квалификационная работа (диссертация)</a:t>
            </a:r>
          </a:p>
          <a:p>
            <a:pPr marL="0" indent="0" algn="ctr">
              <a:buNone/>
            </a:pPr>
            <a:r>
              <a:rPr lang="ru-RU" sz="3200" b="1" dirty="0" smtClean="0"/>
              <a:t>До 15 декабря 2016: </a:t>
            </a:r>
          </a:p>
          <a:p>
            <a:pPr marL="0" indent="0" algn="ctr">
              <a:buNone/>
            </a:pPr>
            <a:r>
              <a:rPr lang="ru-RU" sz="3200" dirty="0" smtClean="0"/>
              <a:t>Утверждение темы реферата для сдачи кандидатского экзамена по истории и философии науки</a:t>
            </a:r>
          </a:p>
          <a:p>
            <a:pPr marL="0" indent="0" algn="ctr">
              <a:buNone/>
            </a:pPr>
            <a:r>
              <a:rPr lang="ru-RU" sz="3200" b="1" dirty="0" smtClean="0"/>
              <a:t>До 20 февраля 2017:</a:t>
            </a:r>
          </a:p>
          <a:p>
            <a:pPr marL="0" indent="0" algn="ctr">
              <a:buNone/>
            </a:pPr>
            <a:r>
              <a:rPr lang="ru-RU" sz="3200" b="1" dirty="0" smtClean="0"/>
              <a:t> </a:t>
            </a:r>
            <a:r>
              <a:rPr lang="ru-RU" sz="3200" dirty="0" smtClean="0"/>
              <a:t>Представление реферата по истории соответствующей отрасли науки и перевода научного текста на язык обучения для сдачи кандидатских экзаменов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8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7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Стипендия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215" y="1977082"/>
            <a:ext cx="11872785" cy="4348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Выдается:</a:t>
            </a:r>
            <a:r>
              <a:rPr lang="ru-RU" sz="3000" dirty="0" smtClean="0"/>
              <a:t> по итогам промежуточной аттестации  </a:t>
            </a:r>
          </a:p>
          <a:p>
            <a:pPr marL="0" indent="0">
              <a:buNone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Размер: </a:t>
            </a:r>
            <a:r>
              <a:rPr lang="ru-RU" sz="3000" dirty="0" smtClean="0"/>
              <a:t>технические </a:t>
            </a:r>
            <a:r>
              <a:rPr lang="ru-RU" sz="3000" dirty="0"/>
              <a:t>и естественные направления подготовки –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7012</a:t>
            </a:r>
            <a:r>
              <a:rPr lang="ru-RU" sz="3000" dirty="0"/>
              <a:t> р.</a:t>
            </a:r>
          </a:p>
          <a:p>
            <a:pPr marL="0" indent="0">
              <a:buNone/>
            </a:pPr>
            <a:r>
              <a:rPr lang="ru-RU" sz="3000" dirty="0"/>
              <a:t>	</a:t>
            </a:r>
            <a:r>
              <a:rPr lang="ru-RU" sz="3000" dirty="0"/>
              <a:t>    </a:t>
            </a:r>
            <a:r>
              <a:rPr lang="ru-RU" sz="3000" dirty="0" smtClean="0"/>
              <a:t>  гуманитарные </a:t>
            </a:r>
            <a:r>
              <a:rPr lang="ru-RU" sz="3000" dirty="0"/>
              <a:t>науки </a:t>
            </a:r>
            <a:r>
              <a:rPr lang="ru-RU" sz="3000" dirty="0"/>
              <a:t>направления </a:t>
            </a:r>
            <a:r>
              <a:rPr lang="ru-RU" sz="3000" dirty="0"/>
              <a:t>подготовки –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2921</a:t>
            </a:r>
            <a:r>
              <a:rPr lang="ru-RU" sz="3000" dirty="0"/>
              <a:t> р.</a:t>
            </a:r>
            <a:endParaRPr lang="ru-RU" sz="3000" dirty="0"/>
          </a:p>
          <a:p>
            <a:pPr marL="0" indent="0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Аттестация: </a:t>
            </a:r>
            <a:r>
              <a:rPr lang="ru-RU" sz="3000" dirty="0" smtClean="0"/>
              <a:t>выписка из протокола заседания кафедры, аттестационный лист, два экземпляра заполненного индивидуального плана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10" y="4892503"/>
            <a:ext cx="1784521" cy="17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1" y="60326"/>
            <a:ext cx="7864561" cy="4421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Где искать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683" y="502509"/>
            <a:ext cx="7064500" cy="62772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893277" y="5156886"/>
            <a:ext cx="2257167" cy="17086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5799439" y="6524369"/>
            <a:ext cx="1145059" cy="82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033320" y="6425515"/>
            <a:ext cx="766119" cy="21418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416378" y="416697"/>
            <a:ext cx="196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asu.edu.ru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99" y="424249"/>
            <a:ext cx="8972459" cy="6355492"/>
          </a:xfrm>
          <a:prstGeom prst="rect">
            <a:avLst/>
          </a:prstGeom>
        </p:spPr>
      </p:pic>
      <p:cxnSp>
        <p:nvCxnSpPr>
          <p:cNvPr id="37" name="Прямая со стрелкой 36"/>
          <p:cNvCxnSpPr/>
          <p:nvPr/>
        </p:nvCxnSpPr>
        <p:spPr>
          <a:xfrm flipH="1">
            <a:off x="5607135" y="2792627"/>
            <a:ext cx="95558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786185" y="2669060"/>
            <a:ext cx="757881" cy="25537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98" y="424249"/>
            <a:ext cx="8972459" cy="6355492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4802660" y="2952581"/>
            <a:ext cx="1482810" cy="22456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 flipH="1">
            <a:off x="6384325" y="3064863"/>
            <a:ext cx="11038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768" y="0"/>
            <a:ext cx="8334331" cy="6868310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4802661" y="2525087"/>
            <a:ext cx="4913523" cy="278514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8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8" grpId="0" animBg="1"/>
      <p:bldP spid="40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98854"/>
            <a:ext cx="7886700" cy="117728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4141" y="3004360"/>
            <a:ext cx="6683717" cy="35776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Начальник отдела: </a:t>
            </a:r>
            <a:endParaRPr lang="en-US" dirty="0" smtClean="0"/>
          </a:p>
          <a:p>
            <a:pPr marL="0" indent="0" algn="ctr">
              <a:buNone/>
            </a:pPr>
            <a:r>
              <a:rPr lang="ru-RU" b="1" dirty="0" err="1" smtClean="0"/>
              <a:t>Дахина</a:t>
            </a:r>
            <a:r>
              <a:rPr lang="ru-RU" b="1" dirty="0" smtClean="0"/>
              <a:t> Татьяна Васильевна</a:t>
            </a:r>
            <a:endParaRPr lang="en-US" b="1" dirty="0" smtClean="0"/>
          </a:p>
          <a:p>
            <a:pPr marL="0" indent="0" algn="ctr">
              <a:buNone/>
            </a:pPr>
            <a:r>
              <a:rPr lang="ru-RU" b="1" dirty="0" smtClean="0"/>
              <a:t>49-41-62</a:t>
            </a:r>
          </a:p>
          <a:p>
            <a:pPr marL="0" indent="0" algn="ctr">
              <a:buNone/>
            </a:pPr>
            <a:r>
              <a:rPr lang="ru-RU" dirty="0" smtClean="0"/>
              <a:t>Отдел аспирантуры: </a:t>
            </a:r>
            <a:endParaRPr lang="en-US" dirty="0" smtClean="0"/>
          </a:p>
          <a:p>
            <a:pPr marL="0" indent="0" algn="ctr">
              <a:buNone/>
            </a:pPr>
            <a:r>
              <a:rPr lang="ru-RU" b="1" dirty="0" smtClean="0"/>
              <a:t>61-09-21</a:t>
            </a:r>
          </a:p>
          <a:p>
            <a:pPr marL="0" indent="0" algn="ctr">
              <a:buNone/>
            </a:pPr>
            <a:r>
              <a:rPr lang="en-US" dirty="0"/>
              <a:t>E-mail: 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agu_aspirant@mail.ru</a:t>
            </a: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52" y="160890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297893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Уровни ВО</a:t>
            </a: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5529648" y="5065042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err="1">
                  <a:solidFill>
                    <a:srgbClr val="000000"/>
                  </a:solidFill>
                </a:rPr>
                <a:t>Бакалавриат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3821628" y="3701572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2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Магистратура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327491" y="2377789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Аспирантура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297893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Стандарт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4314" y="2718487"/>
            <a:ext cx="109233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 государственные образовательные стандарты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(ФГОС) </a:t>
            </a:r>
          </a:p>
          <a:p>
            <a:pPr algn="ctr"/>
            <a:r>
              <a:rPr lang="ru-RU" sz="2800" dirty="0"/>
              <a:t>представляют собой совокупность требований, обязательных при реализации основных образовательных программ высшего образования образовательными учреждениями, имеющими государственную аккредитацию.</a:t>
            </a:r>
          </a:p>
        </p:txBody>
      </p:sp>
    </p:spTree>
    <p:extLst>
      <p:ext uri="{BB962C8B-B14F-4D97-AF65-F5344CB8AC3E}">
        <p14:creationId xmlns:p14="http://schemas.microsoft.com/office/powerpoint/2010/main" val="23187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185665"/>
            <a:ext cx="7886700" cy="95752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Сроки</a:t>
            </a:r>
            <a:r>
              <a:rPr lang="ru-RU" sz="3200" dirty="0"/>
              <a:t> 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28" y="2446923"/>
            <a:ext cx="4837841" cy="4411077"/>
          </a:xfrm>
        </p:spPr>
        <p:txBody>
          <a:bodyPr>
            <a:normAutofit lnSpcReduction="10000"/>
          </a:bodyPr>
          <a:lstStyle/>
          <a:p>
            <a:pPr>
              <a:buClr>
                <a:srgbClr val="C42500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Науки о земле</a:t>
            </a:r>
          </a:p>
          <a:p>
            <a:pPr>
              <a:buClr>
                <a:srgbClr val="C42500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Управление в технических системах</a:t>
            </a:r>
          </a:p>
          <a:p>
            <a:pPr>
              <a:buClr>
                <a:srgbClr val="C42500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Психологические науки</a:t>
            </a:r>
          </a:p>
          <a:p>
            <a:pPr>
              <a:buClr>
                <a:srgbClr val="C42500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Политические науки и регионоведение</a:t>
            </a:r>
          </a:p>
          <a:p>
            <a:pPr>
              <a:buClr>
                <a:srgbClr val="C42500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Образование и педагогические науки</a:t>
            </a:r>
          </a:p>
          <a:p>
            <a:pPr>
              <a:buClr>
                <a:srgbClr val="C42500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Языкознание и литературоведение</a:t>
            </a:r>
          </a:p>
          <a:p>
            <a:pPr>
              <a:buClr>
                <a:srgbClr val="C42500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Исторические науки и археология</a:t>
            </a:r>
          </a:p>
          <a:p>
            <a:pPr>
              <a:buClr>
                <a:srgbClr val="C42500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Культурология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716817" y="2446923"/>
            <a:ext cx="3716519" cy="172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22800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Биологические науки</a:t>
            </a:r>
          </a:p>
          <a:p>
            <a:pPr>
              <a:buClr>
                <a:srgbClr val="D22800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Управление в технических системах</a:t>
            </a:r>
          </a:p>
          <a:p>
            <a:pPr>
              <a:buClr>
                <a:srgbClr val="D22800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Сельское хозяйство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704828" y="1716250"/>
            <a:ext cx="3848954" cy="479494"/>
            <a:chOff x="1428" y="3272"/>
            <a:chExt cx="2827" cy="307"/>
          </a:xfrm>
        </p:grpSpPr>
        <p:sp>
          <p:nvSpPr>
            <p:cNvPr id="6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2807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gray">
            <a:xfrm>
              <a:off x="1428" y="3272"/>
              <a:ext cx="2827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</a:rPr>
                <a:t>Очно 3 года (заочно 4 года)</a:t>
              </a:r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7503229" y="1797291"/>
            <a:ext cx="4112121" cy="461024"/>
            <a:chOff x="1289" y="3272"/>
            <a:chExt cx="3175" cy="349"/>
          </a:xfrm>
        </p:grpSpPr>
        <p:sp>
          <p:nvSpPr>
            <p:cNvPr id="12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gray">
            <a:xfrm>
              <a:off x="1289" y="3272"/>
              <a:ext cx="310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</a:rPr>
                <a:t>Очно 4 года (заочно 5 лет)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47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1155" y="249047"/>
            <a:ext cx="7149688" cy="85803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Публикации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5740" y="1846002"/>
            <a:ext cx="9300519" cy="22152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/>
              <a:t>В области </a:t>
            </a:r>
          </a:p>
          <a:p>
            <a:pPr marL="0" indent="0" algn="ctr">
              <a:buNone/>
            </a:pPr>
            <a:r>
              <a:rPr lang="ru-RU" dirty="0"/>
              <a:t>искусствоведения и культурологии,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социально- экономических,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общественных и гуманитарных наук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 менее 3; </a:t>
            </a:r>
          </a:p>
          <a:p>
            <a:pPr marL="0" indent="0" algn="ctr">
              <a:buNone/>
            </a:pPr>
            <a:r>
              <a:rPr lang="ru-RU" dirty="0"/>
              <a:t>в остальных областях 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 менее 2.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93" y="4660135"/>
            <a:ext cx="1482811" cy="14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14888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Представление и защита</a:t>
            </a:r>
            <a:b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диссертаций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2638" y="1702057"/>
            <a:ext cx="10972800" cy="515594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600" dirty="0"/>
              <a:t>В заключении отражаются</a:t>
            </a:r>
          </a:p>
          <a:p>
            <a:pPr>
              <a:lnSpc>
                <a:spcPct val="160000"/>
              </a:lnSpc>
              <a:buFont typeface="Calibri" panose="020F0502020204030204" pitchFamily="34" charset="0"/>
              <a:buChar char="–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ичное участие соискателя </a:t>
            </a:r>
            <a:r>
              <a:rPr lang="ru-RU" dirty="0" smtClean="0"/>
              <a:t>ученой степени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получении результатов</a:t>
            </a:r>
            <a:r>
              <a:rPr lang="ru-RU" dirty="0" smtClean="0"/>
              <a:t>, изложенных в диссертации</a:t>
            </a:r>
            <a:r>
              <a:rPr lang="en-US" dirty="0" smtClean="0"/>
              <a:t>,</a:t>
            </a:r>
            <a:endParaRPr lang="ru-RU" dirty="0" smtClean="0"/>
          </a:p>
          <a:p>
            <a:pPr>
              <a:lnSpc>
                <a:spcPct val="160000"/>
              </a:lnSpc>
              <a:buFont typeface="Calibri" panose="020F0502020204030204" pitchFamily="34" charset="0"/>
              <a:buChar char="–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достоверности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</a:t>
            </a:r>
            <a:r>
              <a:rPr lang="ru-RU" dirty="0" smtClean="0"/>
              <a:t>, </a:t>
            </a:r>
            <a:r>
              <a:rPr lang="ru-RU" dirty="0"/>
              <a:t>проведенных </a:t>
            </a:r>
            <a:r>
              <a:rPr lang="ru-RU" dirty="0" smtClean="0"/>
              <a:t>соискателем ученой </a:t>
            </a:r>
            <a:r>
              <a:rPr lang="ru-RU" dirty="0"/>
              <a:t>степени </a:t>
            </a:r>
            <a:r>
              <a:rPr lang="ru-RU" dirty="0" smtClean="0"/>
              <a:t>исследований</a:t>
            </a:r>
            <a:r>
              <a:rPr lang="en-US" dirty="0" smtClean="0"/>
              <a:t>,</a:t>
            </a:r>
            <a:endParaRPr lang="ru-RU" dirty="0" smtClean="0"/>
          </a:p>
          <a:p>
            <a:pPr>
              <a:lnSpc>
                <a:spcPct val="160000"/>
              </a:lnSpc>
              <a:buFont typeface="Calibri" panose="020F0502020204030204" pitchFamily="34" charset="0"/>
              <a:buChar char="–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новизна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практическая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значимость </a:t>
            </a:r>
            <a:r>
              <a:rPr lang="ru-RU" dirty="0" smtClean="0"/>
              <a:t>результатов</a:t>
            </a:r>
            <a:r>
              <a:rPr lang="en-US" dirty="0" smtClean="0"/>
              <a:t>,</a:t>
            </a:r>
            <a:endParaRPr lang="ru-RU" dirty="0"/>
          </a:p>
          <a:p>
            <a:pPr>
              <a:lnSpc>
                <a:spcPct val="160000"/>
              </a:lnSpc>
              <a:buFont typeface="Calibri" panose="020F0502020204030204" pitchFamily="34" charset="0"/>
              <a:buChar char="–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ценность</a:t>
            </a:r>
            <a:r>
              <a:rPr lang="ru-RU" dirty="0"/>
              <a:t> научных работ соискателя ученой </a:t>
            </a:r>
            <a:r>
              <a:rPr lang="ru-RU" dirty="0" smtClean="0"/>
              <a:t>степени</a:t>
            </a:r>
            <a:r>
              <a:rPr lang="en-US" dirty="0" smtClean="0"/>
              <a:t>,</a:t>
            </a:r>
            <a:endParaRPr lang="ru-RU" dirty="0" smtClean="0"/>
          </a:p>
          <a:p>
            <a:pPr>
              <a:lnSpc>
                <a:spcPct val="160000"/>
              </a:lnSpc>
              <a:buFont typeface="Calibri" panose="020F0502020204030204" pitchFamily="34" charset="0"/>
              <a:buChar char="–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научная специальность </a:t>
            </a:r>
            <a:r>
              <a:rPr lang="ru-RU" dirty="0"/>
              <a:t>(научные специальности)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отрасль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</a:t>
            </a:r>
            <a:r>
              <a:rPr lang="ru-RU" dirty="0" smtClean="0"/>
              <a:t>, которым </a:t>
            </a:r>
            <a:r>
              <a:rPr lang="ru-RU" dirty="0"/>
              <a:t>соответствует </a:t>
            </a:r>
            <a:r>
              <a:rPr lang="ru-RU" dirty="0" smtClean="0"/>
              <a:t>диссертация</a:t>
            </a:r>
            <a:r>
              <a:rPr lang="en-US" dirty="0" smtClean="0"/>
              <a:t>,</a:t>
            </a:r>
            <a:endParaRPr lang="ru-RU" dirty="0" smtClean="0"/>
          </a:p>
          <a:p>
            <a:pPr>
              <a:lnSpc>
                <a:spcPct val="160000"/>
              </a:lnSpc>
              <a:buFont typeface="Calibri" panose="020F0502020204030204" pitchFamily="34" charset="0"/>
              <a:buChar char="–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полнота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изложения </a:t>
            </a:r>
            <a:r>
              <a:rPr lang="ru-RU" dirty="0"/>
              <a:t>материалов диссертации в </a:t>
            </a:r>
            <a:r>
              <a:rPr lang="ru-RU" dirty="0" smtClean="0"/>
              <a:t>работах, опубликованных соискателем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2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146" y="0"/>
            <a:ext cx="10515600" cy="113609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Дисципли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664" y="1620203"/>
            <a:ext cx="10515600" cy="503743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Clr>
                <a:srgbClr val="FF3300"/>
              </a:buClr>
              <a:buNone/>
            </a:pPr>
            <a:r>
              <a:rPr lang="ru-RU" b="1" u="sng" dirty="0" smtClean="0"/>
              <a:t>Зачеты</a:t>
            </a:r>
          </a:p>
          <a:p>
            <a:pPr marL="0" indent="0" algn="ctr">
              <a:lnSpc>
                <a:spcPct val="150000"/>
              </a:lnSpc>
              <a:buClr>
                <a:srgbClr val="FF3300"/>
              </a:buClr>
              <a:buNone/>
            </a:pPr>
            <a:r>
              <a:rPr lang="ru-RU" dirty="0" smtClean="0"/>
              <a:t>Информационные технологии в научных исследованиях</a:t>
            </a:r>
          </a:p>
          <a:p>
            <a:pPr marL="0" indent="0" algn="ctr">
              <a:lnSpc>
                <a:spcPct val="150000"/>
              </a:lnSpc>
              <a:buClr>
                <a:srgbClr val="FF3300"/>
              </a:buClr>
              <a:buNone/>
            </a:pPr>
            <a:r>
              <a:rPr lang="ru-RU" dirty="0" smtClean="0"/>
              <a:t>Философия бережливого производства</a:t>
            </a:r>
          </a:p>
          <a:p>
            <a:pPr marL="0" indent="0" algn="ctr">
              <a:lnSpc>
                <a:spcPct val="150000"/>
              </a:lnSpc>
              <a:buClr>
                <a:srgbClr val="FF3300"/>
              </a:buClr>
              <a:buNone/>
            </a:pPr>
            <a:r>
              <a:rPr lang="ru-RU" dirty="0" smtClean="0"/>
              <a:t>Проблемы современной экономики</a:t>
            </a:r>
          </a:p>
          <a:p>
            <a:pPr marL="0" indent="0" algn="ctr">
              <a:buNone/>
            </a:pPr>
            <a:endParaRPr lang="ru-RU" b="1" u="sng" dirty="0" smtClean="0"/>
          </a:p>
          <a:p>
            <a:pPr marL="0" indent="0" algn="ctr">
              <a:buNone/>
            </a:pPr>
            <a:r>
              <a:rPr lang="ru-RU" b="1" u="sng" dirty="0" smtClean="0"/>
              <a:t>Кандидатские экзамены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История и философия науки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Иностранный язык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62616" y="973872"/>
            <a:ext cx="339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г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од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обучения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86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621" y="32951"/>
            <a:ext cx="10661821" cy="98263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Дисципли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9962" y="1636154"/>
            <a:ext cx="10515600" cy="18402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u="sng" dirty="0" smtClean="0"/>
              <a:t>Зачеты</a:t>
            </a:r>
          </a:p>
          <a:p>
            <a:pPr marL="0" indent="0" algn="ctr">
              <a:buNone/>
            </a:pPr>
            <a:r>
              <a:rPr lang="ru-RU" sz="2400" dirty="0" smtClean="0"/>
              <a:t>Три специальных дисциплины в соответствии с профилем</a:t>
            </a:r>
          </a:p>
          <a:p>
            <a:pPr marL="0" indent="0" algn="ctr">
              <a:buNone/>
            </a:pPr>
            <a:r>
              <a:rPr lang="ru-RU" sz="2400" b="1" u="sng" dirty="0" smtClean="0"/>
              <a:t>Кандидатский экзамены</a:t>
            </a:r>
          </a:p>
          <a:p>
            <a:pPr marL="0" indent="0" algn="ctr">
              <a:buNone/>
            </a:pPr>
            <a:r>
              <a:rPr lang="ru-RU" sz="2400" dirty="0" smtClean="0"/>
              <a:t> Кандидатский экзамен по специальности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94536" y="895311"/>
            <a:ext cx="339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2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г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од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обучения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589" y="3916228"/>
            <a:ext cx="11788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/>
              <a:t>Зачеты</a:t>
            </a:r>
          </a:p>
          <a:p>
            <a:pPr algn="ctr"/>
            <a:r>
              <a:rPr lang="ru-RU" sz="2400" dirty="0" smtClean="0"/>
              <a:t>Педагогика </a:t>
            </a:r>
            <a:r>
              <a:rPr lang="ru-RU" sz="2400" dirty="0"/>
              <a:t>и психология высшей школы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Две </a:t>
            </a:r>
            <a:r>
              <a:rPr lang="ru-RU" sz="2400" dirty="0"/>
              <a:t>специальных дисциплины в соответствии с профилем (кроме заочно 5 лет</a:t>
            </a:r>
            <a:r>
              <a:rPr lang="ru-RU" sz="2400" dirty="0" smtClean="0"/>
              <a:t>)</a:t>
            </a:r>
          </a:p>
          <a:p>
            <a:pPr algn="ctr">
              <a:lnSpc>
                <a:spcPct val="150000"/>
              </a:lnSpc>
            </a:pPr>
            <a:r>
              <a:rPr lang="ru-RU" sz="2400" b="1" u="sng" dirty="0" smtClean="0"/>
              <a:t>Практика</a:t>
            </a:r>
            <a:endParaRPr lang="ru-RU" sz="2400" b="1" u="sng" dirty="0"/>
          </a:p>
          <a:p>
            <a:pPr algn="ctr"/>
            <a:r>
              <a:rPr lang="ru-RU" sz="2400" dirty="0" smtClean="0"/>
              <a:t>Педагогическая</a:t>
            </a:r>
            <a:endParaRPr lang="ru-RU" sz="2400" dirty="0"/>
          </a:p>
          <a:p>
            <a:pPr algn="ctr"/>
            <a:r>
              <a:rPr lang="ru-RU" sz="2400" dirty="0"/>
              <a:t>Производственная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94536" y="3422558"/>
            <a:ext cx="339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3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г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од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обучения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72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Сесси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я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289" y="3188043"/>
            <a:ext cx="1127142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9-14 января 2017 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(зачеты) </a:t>
            </a:r>
          </a:p>
          <a:p>
            <a:pPr marL="0" indent="0" algn="ctr">
              <a:buNone/>
            </a:pP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13-18 марта 2017 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(кандидатские экзамены)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9068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342</Words>
  <Application>Microsoft Office PowerPoint</Application>
  <PresentationFormat>Широкоэкранный</PresentationFormat>
  <Paragraphs>86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Тема Office</vt:lpstr>
      <vt:lpstr>Аспирантура</vt:lpstr>
      <vt:lpstr>Уровни ВО</vt:lpstr>
      <vt:lpstr>Стандарт</vt:lpstr>
      <vt:lpstr>Сроки обучения</vt:lpstr>
      <vt:lpstr>Публикации</vt:lpstr>
      <vt:lpstr>Представление и защита  диссертаций</vt:lpstr>
      <vt:lpstr>Дисциплины</vt:lpstr>
      <vt:lpstr>Дисциплины</vt:lpstr>
      <vt:lpstr>Сессия</vt:lpstr>
      <vt:lpstr>Сроки предоставления информации</vt:lpstr>
      <vt:lpstr>Стипендия</vt:lpstr>
      <vt:lpstr>Где искать</vt:lpstr>
      <vt:lpstr>Контакты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</cp:lastModifiedBy>
  <cp:revision>59</cp:revision>
  <dcterms:created xsi:type="dcterms:W3CDTF">2014-11-21T11:00:06Z</dcterms:created>
  <dcterms:modified xsi:type="dcterms:W3CDTF">2016-09-16T11:53:34Z</dcterms:modified>
</cp:coreProperties>
</file>