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7" r:id="rId5"/>
    <p:sldId id="264" r:id="rId6"/>
    <p:sldId id="265" r:id="rId7"/>
    <p:sldId id="266" r:id="rId8"/>
    <p:sldId id="269" r:id="rId9"/>
    <p:sldId id="268" r:id="rId10"/>
    <p:sldId id="261" r:id="rId11"/>
    <p:sldId id="260" r:id="rId12"/>
    <p:sldId id="270" r:id="rId13"/>
    <p:sldId id="262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3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3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3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2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6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2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4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2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7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0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6"/>
            <a:ext cx="12192000" cy="68610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62810" y="2174789"/>
            <a:ext cx="5982246" cy="1480465"/>
          </a:xfrm>
        </p:spPr>
        <p:txBody>
          <a:bodyPr>
            <a:normAutofit/>
          </a:bodyPr>
          <a:lstStyle/>
          <a:p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Аспирантура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50" l="1325" r="98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68" y="-3056"/>
            <a:ext cx="1705232" cy="16939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78653" y="5483078"/>
            <a:ext cx="81664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аспирантуры: </a:t>
            </a:r>
            <a:r>
              <a:rPr lang="ru-RU" sz="2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Оксана Викторовна</a:t>
            </a:r>
          </a:p>
          <a:p>
            <a:pPr algn="r"/>
            <a:r>
              <a:rPr lang="ru-RU" sz="2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Джадраева</a:t>
            </a:r>
            <a:r>
              <a:rPr lang="ru-RU" sz="2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Аделя</a:t>
            </a:r>
            <a:r>
              <a:rPr lang="ru-RU" sz="2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Султановна</a:t>
            </a:r>
            <a:endParaRPr lang="ru-RU" sz="2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155" y="249046"/>
            <a:ext cx="7149688" cy="245302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Публикации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журналах,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входящих в перечень рецензируемых научных изданий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3934" y="2861804"/>
            <a:ext cx="9300519" cy="22152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В области </a:t>
            </a:r>
          </a:p>
          <a:p>
            <a:pPr marL="0" indent="0" algn="ctr">
              <a:buNone/>
            </a:pPr>
            <a:r>
              <a:rPr lang="ru-RU" dirty="0"/>
              <a:t>искусствоведения и культурологии,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социально- экономических,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общественных и гуманитарных наук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 менее 3; </a:t>
            </a:r>
          </a:p>
          <a:p>
            <a:pPr marL="0" indent="0" algn="ctr">
              <a:buNone/>
            </a:pPr>
            <a:r>
              <a:rPr lang="ru-RU" dirty="0"/>
              <a:t>в остальных областях 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 менее 2.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49" y="5236785"/>
            <a:ext cx="1021492" cy="10214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2108" y="6175963"/>
            <a:ext cx="10882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И.о. начальника отдела аспирантуры 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Оксана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8351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14888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Государственная итоговая аттестация: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638" y="1702058"/>
            <a:ext cx="10972800" cy="42374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Сдача государственного экзамена;</a:t>
            </a:r>
          </a:p>
          <a:p>
            <a:r>
              <a:rPr lang="ru-RU" sz="3200" dirty="0" smtClean="0"/>
              <a:t>Защита научного доклада об основных результатах подготовленной научно-квалификационной работы (диссертации), оформленной в соответствии с требованиями, устанавливаемыми </a:t>
            </a:r>
            <a:r>
              <a:rPr lang="ru-RU" sz="3200" dirty="0" err="1" smtClean="0"/>
              <a:t>Минобрнауки</a:t>
            </a:r>
            <a:r>
              <a:rPr lang="ru-RU" sz="3200" dirty="0" smtClean="0"/>
              <a:t> России</a:t>
            </a:r>
            <a:r>
              <a:rPr lang="ru-RU" sz="2600" dirty="0" smtClean="0"/>
              <a:t>;</a:t>
            </a:r>
          </a:p>
          <a:p>
            <a:pPr marL="0" indent="0" algn="ctr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По результатам представления научного доклада выдается заключение в соответствии с п. 16 Положения о присуждении ученых степеней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2108" y="6175963"/>
            <a:ext cx="10882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И.о. начальника отдела аспирантуры 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Оксана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21272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14888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Представление и защита</a:t>
            </a:r>
            <a:b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НКР (диссертации)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638" y="1389019"/>
            <a:ext cx="10972800" cy="515594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dirty="0"/>
              <a:t>В заключении отражаются</a:t>
            </a:r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–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ичное участие соискателя </a:t>
            </a:r>
            <a:r>
              <a:rPr lang="ru-RU" dirty="0" smtClean="0"/>
              <a:t>ученой степени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получении результатов</a:t>
            </a:r>
            <a:r>
              <a:rPr lang="ru-RU" dirty="0" smtClean="0"/>
              <a:t>, изложенных в диссертации</a:t>
            </a:r>
            <a:r>
              <a:rPr lang="en-US" dirty="0" smtClean="0"/>
              <a:t>,</a:t>
            </a:r>
            <a:endParaRPr lang="ru-RU" dirty="0" smtClean="0"/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–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достоверности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  <a:r>
              <a:rPr lang="ru-RU" dirty="0" smtClean="0"/>
              <a:t>, </a:t>
            </a:r>
            <a:r>
              <a:rPr lang="ru-RU" dirty="0"/>
              <a:t>проведенных </a:t>
            </a:r>
            <a:r>
              <a:rPr lang="ru-RU" dirty="0" smtClean="0"/>
              <a:t>соискателем ученой </a:t>
            </a:r>
            <a:r>
              <a:rPr lang="ru-RU" dirty="0"/>
              <a:t>степени </a:t>
            </a:r>
            <a:r>
              <a:rPr lang="ru-RU" dirty="0" smtClean="0"/>
              <a:t>исследований</a:t>
            </a:r>
            <a:r>
              <a:rPr lang="en-US" dirty="0" smtClean="0"/>
              <a:t>,</a:t>
            </a:r>
            <a:endParaRPr lang="ru-RU" dirty="0" smtClean="0"/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–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новизна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практическая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значимость </a:t>
            </a:r>
            <a:r>
              <a:rPr lang="ru-RU" dirty="0" smtClean="0"/>
              <a:t>результатов</a:t>
            </a:r>
            <a:r>
              <a:rPr lang="en-US" dirty="0" smtClean="0"/>
              <a:t>,</a:t>
            </a:r>
            <a:endParaRPr lang="ru-RU" dirty="0"/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–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ценность</a:t>
            </a:r>
            <a:r>
              <a:rPr lang="ru-RU" dirty="0"/>
              <a:t> научных работ соискателя ученой </a:t>
            </a:r>
            <a:r>
              <a:rPr lang="ru-RU" dirty="0" smtClean="0"/>
              <a:t>степени</a:t>
            </a:r>
            <a:r>
              <a:rPr lang="en-US" dirty="0" smtClean="0"/>
              <a:t>,</a:t>
            </a:r>
            <a:endParaRPr lang="ru-RU" dirty="0" smtClean="0"/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–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 специальность </a:t>
            </a:r>
            <a:r>
              <a:rPr lang="ru-RU" dirty="0"/>
              <a:t>(научные специальности)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отрасль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</a:t>
            </a:r>
            <a:r>
              <a:rPr lang="ru-RU" dirty="0" smtClean="0"/>
              <a:t>, которым </a:t>
            </a:r>
            <a:r>
              <a:rPr lang="ru-RU" dirty="0"/>
              <a:t>соответствует </a:t>
            </a:r>
            <a:r>
              <a:rPr lang="ru-RU" dirty="0" smtClean="0"/>
              <a:t>диссертация</a:t>
            </a:r>
            <a:r>
              <a:rPr lang="en-US" dirty="0" smtClean="0"/>
              <a:t>,</a:t>
            </a:r>
            <a:endParaRPr lang="ru-RU" dirty="0" smtClean="0"/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–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полнота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изложения </a:t>
            </a:r>
            <a:r>
              <a:rPr lang="ru-RU" dirty="0"/>
              <a:t>материалов диссертации в </a:t>
            </a:r>
            <a:r>
              <a:rPr lang="ru-RU" dirty="0" smtClean="0"/>
              <a:t>работах, опубликованных соискателем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2108" y="6175963"/>
            <a:ext cx="10882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И.о. начальника отдела аспирантуры 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Оксана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17296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1" y="60326"/>
            <a:ext cx="7864561" cy="4421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Где искать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683" y="502509"/>
            <a:ext cx="7064500" cy="62772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893277" y="5156886"/>
            <a:ext cx="2257167" cy="17086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5799439" y="6524369"/>
            <a:ext cx="1145059" cy="82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033320" y="6425515"/>
            <a:ext cx="766119" cy="21418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416378" y="416697"/>
            <a:ext cx="196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asu.edu.ru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99" y="424249"/>
            <a:ext cx="8972459" cy="6355492"/>
          </a:xfrm>
          <a:prstGeom prst="rect">
            <a:avLst/>
          </a:prstGeom>
        </p:spPr>
      </p:pic>
      <p:cxnSp>
        <p:nvCxnSpPr>
          <p:cNvPr id="37" name="Прямая со стрелкой 36"/>
          <p:cNvCxnSpPr/>
          <p:nvPr/>
        </p:nvCxnSpPr>
        <p:spPr>
          <a:xfrm flipH="1">
            <a:off x="5607135" y="2792627"/>
            <a:ext cx="95558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786185" y="2669060"/>
            <a:ext cx="757881" cy="25537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98" y="443558"/>
            <a:ext cx="8972459" cy="6355492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802660" y="2952581"/>
            <a:ext cx="1482810" cy="22456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6384325" y="3064863"/>
            <a:ext cx="11038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768" y="0"/>
            <a:ext cx="8334331" cy="6868310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4802661" y="2525087"/>
            <a:ext cx="4913523" cy="278514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8" grpId="0" animBg="1"/>
      <p:bldP spid="40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98854"/>
            <a:ext cx="7886700" cy="11772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5374" y="2394760"/>
            <a:ext cx="6683717" cy="35776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Начальник отдела: </a:t>
            </a:r>
            <a:endParaRPr lang="en-US" dirty="0" smtClean="0"/>
          </a:p>
          <a:p>
            <a:pPr marL="0" indent="0" algn="ctr">
              <a:buNone/>
            </a:pPr>
            <a:r>
              <a:rPr lang="ru-RU" b="1" dirty="0" err="1" smtClean="0"/>
              <a:t>Дахина</a:t>
            </a:r>
            <a:r>
              <a:rPr lang="ru-RU" b="1" dirty="0" smtClean="0"/>
              <a:t> Татьяна Васильевна</a:t>
            </a:r>
            <a:endParaRPr lang="en-US" b="1" dirty="0" smtClean="0"/>
          </a:p>
          <a:p>
            <a:pPr marL="0" indent="0" algn="ctr">
              <a:buNone/>
            </a:pPr>
            <a:r>
              <a:rPr lang="ru-RU" b="1" dirty="0" smtClean="0"/>
              <a:t>49-41-62</a:t>
            </a:r>
          </a:p>
          <a:p>
            <a:pPr marL="0" indent="0" algn="ctr">
              <a:buNone/>
            </a:pPr>
            <a:r>
              <a:rPr lang="ru-RU" dirty="0" smtClean="0"/>
              <a:t>Отдел аспирантуры: </a:t>
            </a:r>
            <a:endParaRPr lang="en-US" dirty="0" smtClean="0"/>
          </a:p>
          <a:p>
            <a:pPr marL="0" indent="0" algn="ctr">
              <a:buNone/>
            </a:pPr>
            <a:r>
              <a:rPr lang="ru-RU" b="1" dirty="0" smtClean="0"/>
              <a:t>61-09-21</a:t>
            </a:r>
          </a:p>
          <a:p>
            <a:pPr marL="0" indent="0" algn="ctr">
              <a:buNone/>
            </a:pPr>
            <a:r>
              <a:rPr lang="en-US" dirty="0"/>
              <a:t>E-mail: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aspirantura@asu.edu.ru</a:t>
            </a:r>
            <a:r>
              <a:rPr lang="ru-RU" b="1" dirty="0" smtClean="0"/>
              <a:t>, </a:t>
            </a:r>
            <a:r>
              <a:rPr lang="en-US" b="1" dirty="0" smtClean="0"/>
              <a:t>agu_aspirant@mail.ru</a:t>
            </a: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92104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297893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Уровни ВО</a:t>
            </a: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5529648" y="5065042"/>
            <a:ext cx="5105400" cy="650875"/>
            <a:chOff x="1248" y="2030"/>
            <a:chExt cx="3216" cy="41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0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dirty="0" err="1">
                  <a:solidFill>
                    <a:srgbClr val="000000"/>
                  </a:solidFill>
                </a:rPr>
                <a:t>Бакалавриат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821628" y="3701572"/>
            <a:ext cx="5105400" cy="650875"/>
            <a:chOff x="1248" y="2640"/>
            <a:chExt cx="3216" cy="41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63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>
                  <a:solidFill>
                    <a:srgbClr val="000000"/>
                  </a:solidFill>
                </a:rPr>
                <a:t>Магистратура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327491" y="2377789"/>
            <a:ext cx="5105400" cy="650875"/>
            <a:chOff x="1248" y="3230"/>
            <a:chExt cx="3216" cy="41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2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>
                  <a:solidFill>
                    <a:srgbClr val="000000"/>
                  </a:solidFill>
                </a:rPr>
                <a:t>Аспирантура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112108" y="6175963"/>
            <a:ext cx="10882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специалист отдела аспирантуры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Джадраева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Аделя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Султановна</a:t>
            </a:r>
            <a:endParaRPr lang="ru-RU" sz="2400" b="1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185665"/>
            <a:ext cx="7886700" cy="95752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Сроки</a:t>
            </a:r>
            <a:r>
              <a:rPr lang="ru-RU" sz="3200" dirty="0"/>
              <a:t>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28" y="1950247"/>
            <a:ext cx="5514740" cy="4411077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Науки о </a:t>
            </a:r>
            <a:r>
              <a:rPr lang="ru-RU" sz="2300" dirty="0" smtClean="0"/>
              <a:t>земле</a:t>
            </a:r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 smtClean="0"/>
              <a:t>Рыбное хозяйство</a:t>
            </a:r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 smtClean="0"/>
              <a:t>Ветеринария и зоотехния</a:t>
            </a:r>
            <a:endParaRPr lang="ru-RU" sz="2300" dirty="0"/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 smtClean="0"/>
              <a:t>Психологические науки</a:t>
            </a:r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 smtClean="0"/>
              <a:t>Экономика</a:t>
            </a:r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 smtClean="0"/>
              <a:t>Социологические науки</a:t>
            </a:r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 smtClean="0"/>
              <a:t>Юриспруденция</a:t>
            </a:r>
            <a:endParaRPr lang="ru-RU" sz="2300" dirty="0"/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Политические науки и регионоведение</a:t>
            </a:r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Образование и педагогические науки</a:t>
            </a:r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Языкознание и литературоведение</a:t>
            </a:r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Исторические науки и </a:t>
            </a:r>
            <a:r>
              <a:rPr lang="ru-RU" sz="2300" dirty="0" smtClean="0"/>
              <a:t>археология</a:t>
            </a:r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 smtClean="0"/>
              <a:t>Философия, этика и религиоведение</a:t>
            </a:r>
            <a:endParaRPr lang="ru-RU" sz="2300" dirty="0"/>
          </a:p>
          <a:p>
            <a:pPr>
              <a:buClr>
                <a:srgbClr val="C425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Культурология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677672" y="1983256"/>
            <a:ext cx="3716519" cy="22239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2300" dirty="0" smtClean="0"/>
              <a:t>Физика и астрономия</a:t>
            </a:r>
          </a:p>
          <a:p>
            <a:pPr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2300" dirty="0" smtClean="0"/>
              <a:t>Химические науки</a:t>
            </a:r>
          </a:p>
          <a:p>
            <a:pPr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2300" dirty="0" smtClean="0"/>
              <a:t>Биологические </a:t>
            </a:r>
            <a:r>
              <a:rPr lang="ru-RU" sz="2300" dirty="0"/>
              <a:t>науки</a:t>
            </a:r>
          </a:p>
          <a:p>
            <a:pPr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Управление в технических системах</a:t>
            </a:r>
          </a:p>
          <a:p>
            <a:pPr>
              <a:buClr>
                <a:srgbClr val="D22800"/>
              </a:buClr>
              <a:buFont typeface="Wingdings" panose="05000000000000000000" pitchFamily="2" charset="2"/>
              <a:buChar char="Ø"/>
            </a:pPr>
            <a:r>
              <a:rPr lang="ru-RU" sz="2300" dirty="0"/>
              <a:t>Сельское хозяйство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04828" y="1315560"/>
            <a:ext cx="3848954" cy="479494"/>
            <a:chOff x="1428" y="3272"/>
            <a:chExt cx="2827" cy="307"/>
          </a:xfrm>
        </p:grpSpPr>
        <p:sp>
          <p:nvSpPr>
            <p:cNvPr id="6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2807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gray">
            <a:xfrm>
              <a:off x="1428" y="3272"/>
              <a:ext cx="2827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</a:rPr>
                <a:t>Очно 3 года (заочно 4 года)</a:t>
              </a: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7557222" y="1332709"/>
            <a:ext cx="4035707" cy="462345"/>
            <a:chOff x="1348" y="3230"/>
            <a:chExt cx="3116" cy="350"/>
          </a:xfrm>
        </p:grpSpPr>
        <p:sp>
          <p:nvSpPr>
            <p:cNvPr id="12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gray">
            <a:xfrm>
              <a:off x="1348" y="3230"/>
              <a:ext cx="310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</a:rPr>
                <a:t>Очно 4 года (заочно 5 лет)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112108" y="6175963"/>
            <a:ext cx="10882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специалист отдела аспирантуры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Джадраева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Аделя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Султановна</a:t>
            </a:r>
            <a:endParaRPr lang="ru-RU" sz="2400" b="1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654" y="27110"/>
            <a:ext cx="8979243" cy="1027069"/>
          </a:xfrm>
        </p:spPr>
        <p:txBody>
          <a:bodyPr>
            <a:no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Сроки предоставления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346" y="928170"/>
            <a:ext cx="10515600" cy="528727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b="1" dirty="0" smtClean="0"/>
              <a:t>До 1 ноября 2017:</a:t>
            </a:r>
          </a:p>
          <a:p>
            <a:pPr marL="0" indent="0" algn="ctr">
              <a:buNone/>
            </a:pPr>
            <a:r>
              <a:rPr lang="ru-RU" sz="3200" dirty="0" smtClean="0"/>
              <a:t>Протокол с заседания кафедры о научном руководстве и теме научно-квалификационная работа (диссертация); 2 экземпляра оформленного индивидуального учебного плана аспиранта</a:t>
            </a:r>
          </a:p>
          <a:p>
            <a:pPr marL="0" indent="0" algn="ctr">
              <a:buNone/>
            </a:pPr>
            <a:r>
              <a:rPr lang="ru-RU" sz="3200" b="1" dirty="0" smtClean="0"/>
              <a:t>До 15 декабря 2017: </a:t>
            </a:r>
          </a:p>
          <a:p>
            <a:pPr marL="0" indent="0" algn="ctr">
              <a:buNone/>
            </a:pPr>
            <a:r>
              <a:rPr lang="ru-RU" sz="3200" dirty="0" smtClean="0"/>
              <a:t>Утверждение темы реферата для сдачи кандидатского экзамена по истории и философии науки</a:t>
            </a:r>
          </a:p>
          <a:p>
            <a:pPr marL="0" indent="0" algn="ctr">
              <a:buNone/>
            </a:pPr>
            <a:r>
              <a:rPr lang="ru-RU" sz="3200" b="1" dirty="0" smtClean="0"/>
              <a:t>До 22 февраля 2018:</a:t>
            </a:r>
          </a:p>
          <a:p>
            <a:pPr marL="0" indent="0" algn="ctr">
              <a:buNone/>
            </a:pPr>
            <a:r>
              <a:rPr lang="ru-RU" sz="3200" b="1" dirty="0" smtClean="0"/>
              <a:t> </a:t>
            </a:r>
            <a:r>
              <a:rPr lang="ru-RU" sz="3200" dirty="0" smtClean="0"/>
              <a:t>Представление реферата по истории соответствующей отрасли науки и перевода научного текста на язык обучения для сдачи кандидатских экзаменов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2108" y="6175963"/>
            <a:ext cx="10882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специалист отдела аспирантуры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Джадраева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Аделя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Султановна</a:t>
            </a:r>
            <a:endParaRPr lang="ru-RU" sz="2400" b="1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194" y="0"/>
            <a:ext cx="10282880" cy="86424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39" y="1234946"/>
            <a:ext cx="10515600" cy="503743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None/>
            </a:pPr>
            <a:r>
              <a:rPr lang="ru-RU" b="1" u="sng" dirty="0" smtClean="0"/>
              <a:t>Зачеты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None/>
            </a:pPr>
            <a:r>
              <a:rPr lang="ru-RU" dirty="0" smtClean="0"/>
              <a:t>Информационные технологии в научных исследованиях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None/>
            </a:pPr>
            <a:r>
              <a:rPr lang="ru-RU" dirty="0" smtClean="0"/>
              <a:t>Философия бережливого производства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None/>
            </a:pPr>
            <a:r>
              <a:rPr lang="ru-RU" dirty="0" smtClean="0"/>
              <a:t>Проблемы современной экономики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None/>
            </a:pPr>
            <a:r>
              <a:rPr lang="ru-RU" dirty="0" smtClean="0"/>
              <a:t>Научно-исследовательская деятельность и подготовка НКР (диссертации)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1300" b="1" u="sng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ru-RU" b="1" u="sng" dirty="0" smtClean="0"/>
              <a:t>Кандидатские экзамены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dirty="0" smtClean="0"/>
              <a:t>История и философия науки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dirty="0" smtClean="0"/>
              <a:t>Иностранный язык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29664" y="700771"/>
            <a:ext cx="339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 год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обучения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2108" y="6175963"/>
            <a:ext cx="10882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специалист отдела аспирантуры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Джадраева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Аделя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Султановна</a:t>
            </a:r>
            <a:endParaRPr lang="ru-RU" sz="2400" b="1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734" y="0"/>
            <a:ext cx="10661821" cy="98263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Дисциплины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5734" y="1471527"/>
            <a:ext cx="10515600" cy="18402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u="sng" dirty="0" smtClean="0"/>
              <a:t>Зачеты</a:t>
            </a:r>
          </a:p>
          <a:p>
            <a:pPr marL="0" indent="0" algn="ctr">
              <a:buNone/>
            </a:pPr>
            <a:r>
              <a:rPr lang="ru-RU" sz="2400" dirty="0" smtClean="0"/>
              <a:t>Три специальных дисциплины в соответствии с профилем</a:t>
            </a:r>
          </a:p>
          <a:p>
            <a:pPr marL="0" indent="0" algn="ctr">
              <a:buNone/>
            </a:pPr>
            <a:r>
              <a:rPr lang="ru-RU" sz="2400" dirty="0"/>
              <a:t>Научно-исследовательская деятельность и подготовка НКР (диссертации</a:t>
            </a:r>
            <a:r>
              <a:rPr lang="ru-RU" sz="2400" dirty="0" smtClean="0"/>
              <a:t>)</a:t>
            </a:r>
          </a:p>
          <a:p>
            <a:pPr marL="0" indent="0" algn="ctr">
              <a:buNone/>
            </a:pPr>
            <a:r>
              <a:rPr lang="ru-RU" sz="2400" b="1" u="sng" dirty="0" smtClean="0"/>
              <a:t>Кандидатский экзамен</a:t>
            </a:r>
          </a:p>
          <a:p>
            <a:pPr marL="0" indent="0" algn="ctr">
              <a:buNone/>
            </a:pPr>
            <a:r>
              <a:rPr lang="ru-RU" sz="2400" dirty="0" smtClean="0"/>
              <a:t> Кандидатский экзамен по специальности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74405" y="776677"/>
            <a:ext cx="339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год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обучения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13299"/>
            <a:ext cx="117883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/>
              <a:t>Зачеты</a:t>
            </a:r>
          </a:p>
          <a:p>
            <a:pPr algn="ctr"/>
            <a:r>
              <a:rPr lang="ru-RU" sz="2400" dirty="0" smtClean="0"/>
              <a:t>Педагогика </a:t>
            </a:r>
            <a:r>
              <a:rPr lang="ru-RU" sz="2400" dirty="0"/>
              <a:t>и психология высшей </a:t>
            </a:r>
            <a:r>
              <a:rPr lang="ru-RU" sz="2400" dirty="0" smtClean="0"/>
              <a:t>школы</a:t>
            </a:r>
          </a:p>
          <a:p>
            <a:pPr algn="ctr"/>
            <a:r>
              <a:rPr lang="ru-RU" sz="2400" dirty="0"/>
              <a:t>Научно-исследовательская деятельность и подготовка НКР (</a:t>
            </a:r>
            <a:r>
              <a:rPr lang="ru-RU" sz="2400" dirty="0" smtClean="0"/>
              <a:t>диссертации)</a:t>
            </a:r>
          </a:p>
          <a:p>
            <a:pPr algn="ctr"/>
            <a:r>
              <a:rPr lang="ru-RU" sz="2400" dirty="0" smtClean="0"/>
              <a:t>Две </a:t>
            </a:r>
            <a:r>
              <a:rPr lang="ru-RU" sz="2400" dirty="0"/>
              <a:t>специальных дисциплины в соответствии с профилем (кроме заочно 5 лет</a:t>
            </a:r>
            <a:r>
              <a:rPr lang="ru-RU" sz="2400" dirty="0" smtClean="0"/>
              <a:t>)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Практики     </a:t>
            </a:r>
            <a:r>
              <a:rPr lang="ru-RU" sz="2400" dirty="0" smtClean="0"/>
              <a:t>Педагогическая и производственная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74405" y="3330543"/>
            <a:ext cx="339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3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год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обучения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2108" y="6175963"/>
            <a:ext cx="10882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специалист отдела аспирантуры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Джадраева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Аделя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Султановна</a:t>
            </a:r>
            <a:endParaRPr lang="ru-RU" sz="2400" b="1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9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Сессия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381" y="2751438"/>
            <a:ext cx="1127142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8-13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января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2018 (зачеты) </a:t>
            </a:r>
          </a:p>
          <a:p>
            <a:pPr marL="0" indent="0" algn="ctr">
              <a:buNone/>
            </a:pP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12-17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марта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2018 (кандидатские экзамены)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81088"/>
            <a:ext cx="1219200" cy="1219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2108" y="6175963"/>
            <a:ext cx="10882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специалист отдела аспирантуры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Джадраева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Аделя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Султановна</a:t>
            </a:r>
            <a:endParaRPr lang="ru-RU" sz="2400" b="1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Аттестация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971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Промежуточная аттестация проходит 2 раза в год: </a:t>
            </a:r>
            <a:r>
              <a:rPr lang="ru-RU" sz="3600" b="1" dirty="0" smtClean="0"/>
              <a:t>январь и июнь.</a:t>
            </a:r>
          </a:p>
          <a:p>
            <a:pPr marL="0" indent="0">
              <a:buNone/>
            </a:pPr>
            <a:endParaRPr lang="ru-RU" sz="1800" b="1" dirty="0" smtClean="0"/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Аттестация: </a:t>
            </a:r>
            <a:r>
              <a:rPr lang="ru-RU" sz="3600" dirty="0"/>
              <a:t>выписка из протокола заседания кафедры, аттестационный лист, два экземпляра заполненного индивидуального плана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2108" y="6175963"/>
            <a:ext cx="10882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И.о. начальника отдела аспирантуры 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Оксана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75893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7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Стипендия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215" y="1977082"/>
            <a:ext cx="11872785" cy="4348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Выдается:</a:t>
            </a:r>
            <a:r>
              <a:rPr lang="ru-RU" sz="3000" dirty="0" smtClean="0"/>
              <a:t> по итогам промежуточной аттестации  </a:t>
            </a:r>
          </a:p>
          <a:p>
            <a:pPr marL="0" indent="0">
              <a:buNone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Размер: </a:t>
            </a:r>
            <a:r>
              <a:rPr lang="ru-RU" sz="3000" dirty="0" smtClean="0"/>
              <a:t>технические </a:t>
            </a:r>
            <a:r>
              <a:rPr lang="ru-RU" sz="3000" dirty="0"/>
              <a:t>и естественные направления подготовки –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7 391</a:t>
            </a:r>
            <a:r>
              <a:rPr lang="ru-RU" sz="3000" dirty="0" smtClean="0"/>
              <a:t>р</a:t>
            </a:r>
            <a:r>
              <a:rPr lang="ru-RU" sz="3000" dirty="0"/>
              <a:t>.</a:t>
            </a:r>
          </a:p>
          <a:p>
            <a:pPr marL="0" indent="0">
              <a:buNone/>
            </a:pPr>
            <a:r>
              <a:rPr lang="ru-RU" sz="3000" dirty="0"/>
              <a:t>	    </a:t>
            </a:r>
            <a:r>
              <a:rPr lang="ru-RU" sz="3000" dirty="0" smtClean="0"/>
              <a:t>  гуманитарные </a:t>
            </a:r>
            <a:r>
              <a:rPr lang="ru-RU" sz="3000" dirty="0"/>
              <a:t>науки направления подготовки –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3 079</a:t>
            </a:r>
            <a:r>
              <a:rPr lang="ru-RU" sz="3000" dirty="0" smtClean="0"/>
              <a:t> </a:t>
            </a:r>
            <a:r>
              <a:rPr lang="ru-RU" sz="3000" dirty="0"/>
              <a:t>р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31" y="3862773"/>
            <a:ext cx="1784521" cy="17845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2108" y="6175963"/>
            <a:ext cx="10882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И.о. начальника отдела аспирантуры </a:t>
            </a:r>
            <a:r>
              <a:rPr lang="ru-RU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Оксана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15214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531</Words>
  <Application>Microsoft Office PowerPoint</Application>
  <PresentationFormat>Широкоэкранный</PresentationFormat>
  <Paragraphs>112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Times New Roman</vt:lpstr>
      <vt:lpstr>Wingdings</vt:lpstr>
      <vt:lpstr>Тема Office</vt:lpstr>
      <vt:lpstr>Аспирантура</vt:lpstr>
      <vt:lpstr>Уровни ВО</vt:lpstr>
      <vt:lpstr>Сроки обучения</vt:lpstr>
      <vt:lpstr>Сроки предоставления информации</vt:lpstr>
      <vt:lpstr>Дисциплины</vt:lpstr>
      <vt:lpstr>Дисциплины</vt:lpstr>
      <vt:lpstr>Сессия</vt:lpstr>
      <vt:lpstr>Аттестация</vt:lpstr>
      <vt:lpstr>Стипендия</vt:lpstr>
      <vt:lpstr>Публикации  в журналах, входящих в перечень рецензируемых научных изданий</vt:lpstr>
      <vt:lpstr>Государственная итоговая аттестация:</vt:lpstr>
      <vt:lpstr>Представление и защита НКР (диссертации)</vt:lpstr>
      <vt:lpstr>Где искать</vt:lpstr>
      <vt:lpstr>Контакты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70</cp:revision>
  <dcterms:created xsi:type="dcterms:W3CDTF">2014-11-21T11:00:06Z</dcterms:created>
  <dcterms:modified xsi:type="dcterms:W3CDTF">2017-09-26T10:42:34Z</dcterms:modified>
</cp:coreProperties>
</file>