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66" r:id="rId2"/>
    <p:sldId id="268" r:id="rId3"/>
    <p:sldId id="256" r:id="rId4"/>
    <p:sldId id="258" r:id="rId5"/>
    <p:sldId id="259" r:id="rId6"/>
    <p:sldId id="265" r:id="rId7"/>
    <p:sldId id="260" r:id="rId8"/>
    <p:sldId id="261" r:id="rId9"/>
    <p:sldId id="257" r:id="rId10"/>
    <p:sldId id="263" r:id="rId11"/>
    <p:sldId id="264" r:id="rId12"/>
    <p:sldId id="269" r:id="rId13"/>
    <p:sldId id="270" r:id="rId14"/>
  </p:sldIdLst>
  <p:sldSz cx="12192000" cy="6858000"/>
  <p:notesSz cx="6735763" cy="98663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8" autoAdjust="0"/>
    <p:restoredTop sz="94660"/>
  </p:normalViewPr>
  <p:slideViewPr>
    <p:cSldViewPr snapToGrid="0">
      <p:cViewPr varScale="1">
        <p:scale>
          <a:sx n="86" d="100"/>
          <a:sy n="86" d="100"/>
        </p:scale>
        <p:origin x="114" y="1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BF83E9-BDEF-430A-99C7-B8E7F8E8CEB6}" type="datetimeFigureOut">
              <a:rPr lang="ru-RU" smtClean="0"/>
              <a:t>19.01.2015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16613" cy="3328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3577" y="4748163"/>
            <a:ext cx="5388610" cy="388486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15373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9ED1D7-38C4-499A-B38C-C3BCB43201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67761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9ED1D7-38C4-499A-B38C-C3BCB4320159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28243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ECF50-490F-4CC9-9E18-7B43B44669AD}" type="datetimeFigureOut">
              <a:rPr lang="ru-RU" smtClean="0"/>
              <a:t>19.01.2015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A1288-5338-4A36-B4AA-59922B3326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4732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ECF50-490F-4CC9-9E18-7B43B44669AD}" type="datetimeFigureOut">
              <a:rPr lang="ru-RU" smtClean="0"/>
              <a:t>19.01.2015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A1288-5338-4A36-B4AA-59922B3326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4221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ECF50-490F-4CC9-9E18-7B43B44669AD}" type="datetimeFigureOut">
              <a:rPr lang="ru-RU" smtClean="0"/>
              <a:t>19.01.2015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A1288-5338-4A36-B4AA-59922B3326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669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ECF50-490F-4CC9-9E18-7B43B44669AD}" type="datetimeFigureOut">
              <a:rPr lang="ru-RU" smtClean="0"/>
              <a:t>19.01.2015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A1288-5338-4A36-B4AA-59922B3326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1540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ECF50-490F-4CC9-9E18-7B43B44669AD}" type="datetimeFigureOut">
              <a:rPr lang="ru-RU" smtClean="0"/>
              <a:t>19.01.2015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A1288-5338-4A36-B4AA-59922B3326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2371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ECF50-490F-4CC9-9E18-7B43B44669AD}" type="datetimeFigureOut">
              <a:rPr lang="ru-RU" smtClean="0"/>
              <a:t>19.01.2015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A1288-5338-4A36-B4AA-59922B3326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7310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ECF50-490F-4CC9-9E18-7B43B44669AD}" type="datetimeFigureOut">
              <a:rPr lang="ru-RU" smtClean="0"/>
              <a:t>19.01.2015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A1288-5338-4A36-B4AA-59922B3326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3384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ECF50-490F-4CC9-9E18-7B43B44669AD}" type="datetimeFigureOut">
              <a:rPr lang="ru-RU" smtClean="0"/>
              <a:t>19.01.2015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A1288-5338-4A36-B4AA-59922B3326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067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ECF50-490F-4CC9-9E18-7B43B44669AD}" type="datetimeFigureOut">
              <a:rPr lang="ru-RU" smtClean="0"/>
              <a:t>19.01.2015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A1288-5338-4A36-B4AA-59922B3326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7338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ECF50-490F-4CC9-9E18-7B43B44669AD}" type="datetimeFigureOut">
              <a:rPr lang="ru-RU" smtClean="0"/>
              <a:t>19.01.2015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A1288-5338-4A36-B4AA-59922B3326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8295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ECF50-490F-4CC9-9E18-7B43B44669AD}" type="datetimeFigureOut">
              <a:rPr lang="ru-RU" smtClean="0"/>
              <a:t>19.01.2015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A1288-5338-4A36-B4AA-59922B3326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3180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FECF50-490F-4CC9-9E18-7B43B44669AD}" type="datetimeFigureOut">
              <a:rPr lang="ru-RU" smtClean="0"/>
              <a:t>19.01.2015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5A1288-5338-4A36-B4AA-59922B3326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09651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70.png"/><Relationship Id="rId18" Type="http://schemas.openxmlformats.org/officeDocument/2006/relationships/image" Target="../media/image74.png"/><Relationship Id="rId3" Type="http://schemas.openxmlformats.org/officeDocument/2006/relationships/image" Target="../media/image61.jpeg"/><Relationship Id="rId7" Type="http://schemas.microsoft.com/office/2007/relationships/hdphoto" Target="../media/hdphoto12.wdp"/><Relationship Id="rId12" Type="http://schemas.openxmlformats.org/officeDocument/2006/relationships/image" Target="../media/image69.png"/><Relationship Id="rId17" Type="http://schemas.openxmlformats.org/officeDocument/2006/relationships/image" Target="../media/image73.png"/><Relationship Id="rId2" Type="http://schemas.openxmlformats.org/officeDocument/2006/relationships/image" Target="../media/image4.png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11" Type="http://schemas.openxmlformats.org/officeDocument/2006/relationships/image" Target="../media/image68.png"/><Relationship Id="rId5" Type="http://schemas.openxmlformats.org/officeDocument/2006/relationships/image" Target="../media/image63.jpeg"/><Relationship Id="rId15" Type="http://schemas.openxmlformats.org/officeDocument/2006/relationships/image" Target="../media/image72.jpg"/><Relationship Id="rId10" Type="http://schemas.openxmlformats.org/officeDocument/2006/relationships/image" Target="../media/image67.png"/><Relationship Id="rId4" Type="http://schemas.openxmlformats.org/officeDocument/2006/relationships/image" Target="../media/image62.jpeg"/><Relationship Id="rId9" Type="http://schemas.openxmlformats.org/officeDocument/2006/relationships/image" Target="../media/image66.png"/><Relationship Id="rId14" Type="http://schemas.openxmlformats.org/officeDocument/2006/relationships/image" Target="../media/image7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76.png"/><Relationship Id="rId7" Type="http://schemas.openxmlformats.org/officeDocument/2006/relationships/image" Target="../media/image80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JPG"/><Relationship Id="rId5" Type="http://schemas.openxmlformats.org/officeDocument/2006/relationships/image" Target="../media/image78.png"/><Relationship Id="rId10" Type="http://schemas.openxmlformats.org/officeDocument/2006/relationships/image" Target="../media/image81.png"/><Relationship Id="rId4" Type="http://schemas.openxmlformats.org/officeDocument/2006/relationships/image" Target="../media/image77.png"/><Relationship Id="rId9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e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7.png"/><Relationship Id="rId7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microsoft.com/office/2007/relationships/hdphoto" Target="../media/hdphoto5.wdp"/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4.png"/><Relationship Id="rId5" Type="http://schemas.microsoft.com/office/2007/relationships/hdphoto" Target="../media/hdphoto4.wdp"/><Relationship Id="rId10" Type="http://schemas.openxmlformats.org/officeDocument/2006/relationships/image" Target="../media/image3.png"/><Relationship Id="rId4" Type="http://schemas.openxmlformats.org/officeDocument/2006/relationships/image" Target="../media/image11.png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12" Type="http://schemas.openxmlformats.org/officeDocument/2006/relationships/image" Target="../media/image4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3.png"/><Relationship Id="rId5" Type="http://schemas.openxmlformats.org/officeDocument/2006/relationships/image" Target="../media/image20.png"/><Relationship Id="rId15" Type="http://schemas.openxmlformats.org/officeDocument/2006/relationships/image" Target="../media/image24.jpg"/><Relationship Id="rId10" Type="http://schemas.microsoft.com/office/2007/relationships/hdphoto" Target="../media/hdphoto7.wdp"/><Relationship Id="rId4" Type="http://schemas.openxmlformats.org/officeDocument/2006/relationships/image" Target="../media/image19.png"/><Relationship Id="rId9" Type="http://schemas.openxmlformats.org/officeDocument/2006/relationships/image" Target="../media/image22.png"/><Relationship Id="rId14" Type="http://schemas.microsoft.com/office/2007/relationships/hdphoto" Target="../media/hdphoto8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6.jpeg"/><Relationship Id="rId7" Type="http://schemas.openxmlformats.org/officeDocument/2006/relationships/image" Target="../media/image4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31.png"/><Relationship Id="rId7" Type="http://schemas.openxmlformats.org/officeDocument/2006/relationships/image" Target="../media/image35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11" Type="http://schemas.microsoft.com/office/2007/relationships/hdphoto" Target="../media/hdphoto9.wdp"/><Relationship Id="rId5" Type="http://schemas.openxmlformats.org/officeDocument/2006/relationships/image" Target="../media/image33.png"/><Relationship Id="rId10" Type="http://schemas.openxmlformats.org/officeDocument/2006/relationships/image" Target="../media/image36.png"/><Relationship Id="rId4" Type="http://schemas.openxmlformats.org/officeDocument/2006/relationships/image" Target="../media/image32.png"/><Relationship Id="rId9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8.jpeg"/><Relationship Id="rId18" Type="http://schemas.openxmlformats.org/officeDocument/2006/relationships/image" Target="../media/image3.png"/><Relationship Id="rId3" Type="http://schemas.openxmlformats.org/officeDocument/2006/relationships/image" Target="../media/image38.jpeg"/><Relationship Id="rId21" Type="http://schemas.microsoft.com/office/2007/relationships/hdphoto" Target="../media/hdphoto10.wdp"/><Relationship Id="rId7" Type="http://schemas.openxmlformats.org/officeDocument/2006/relationships/image" Target="../media/image42.jpg"/><Relationship Id="rId12" Type="http://schemas.openxmlformats.org/officeDocument/2006/relationships/image" Target="../media/image47.jpeg"/><Relationship Id="rId17" Type="http://schemas.openxmlformats.org/officeDocument/2006/relationships/image" Target="../media/image52.jpg"/><Relationship Id="rId2" Type="http://schemas.openxmlformats.org/officeDocument/2006/relationships/image" Target="../media/image37.png"/><Relationship Id="rId16" Type="http://schemas.openxmlformats.org/officeDocument/2006/relationships/image" Target="../media/image51.jpeg"/><Relationship Id="rId20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11" Type="http://schemas.openxmlformats.org/officeDocument/2006/relationships/image" Target="../media/image46.jpeg"/><Relationship Id="rId5" Type="http://schemas.openxmlformats.org/officeDocument/2006/relationships/image" Target="../media/image40.jpeg"/><Relationship Id="rId15" Type="http://schemas.openxmlformats.org/officeDocument/2006/relationships/image" Target="../media/image50.jpeg"/><Relationship Id="rId10" Type="http://schemas.openxmlformats.org/officeDocument/2006/relationships/image" Target="../media/image45.jpeg"/><Relationship Id="rId19" Type="http://schemas.openxmlformats.org/officeDocument/2006/relationships/image" Target="../media/image4.png"/><Relationship Id="rId4" Type="http://schemas.openxmlformats.org/officeDocument/2006/relationships/image" Target="../media/image39.jpeg"/><Relationship Id="rId9" Type="http://schemas.openxmlformats.org/officeDocument/2006/relationships/image" Target="../media/image44.jpg"/><Relationship Id="rId14" Type="http://schemas.openxmlformats.org/officeDocument/2006/relationships/image" Target="../media/image4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11" Type="http://schemas.microsoft.com/office/2007/relationships/hdphoto" Target="../media/hdphoto11.wdp"/><Relationship Id="rId5" Type="http://schemas.openxmlformats.org/officeDocument/2006/relationships/image" Target="../media/image57.png"/><Relationship Id="rId10" Type="http://schemas.openxmlformats.org/officeDocument/2006/relationships/image" Target="../media/image60.png"/><Relationship Id="rId4" Type="http://schemas.openxmlformats.org/officeDocument/2006/relationships/image" Target="../media/image56.png"/><Relationship Id="rId9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9381" y="-188383"/>
            <a:ext cx="12192000" cy="683450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09" y="4210040"/>
            <a:ext cx="2857500" cy="2543175"/>
          </a:xfrm>
          <a:prstGeom prst="rect">
            <a:avLst/>
          </a:prstGeom>
        </p:spPr>
      </p:pic>
      <p:sp>
        <p:nvSpPr>
          <p:cNvPr id="10" name="Выноска-облако 9"/>
          <p:cNvSpPr/>
          <p:nvPr/>
        </p:nvSpPr>
        <p:spPr>
          <a:xfrm>
            <a:off x="474153" y="287769"/>
            <a:ext cx="8480276" cy="3380982"/>
          </a:xfrm>
          <a:prstGeom prst="cloudCallou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1008721" y="992459"/>
            <a:ext cx="703130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FF0066"/>
                </a:solidFill>
                <a:latin typeface="Arno Pro" panose="02020502040506020403" pitchFamily="18" charset="0"/>
                <a:cs typeface="Times New Roman" panose="02020603050405020304" pitchFamily="18" charset="0"/>
              </a:rPr>
              <a:t>Бизнес - модель</a:t>
            </a:r>
          </a:p>
          <a:p>
            <a:pPr algn="ctr"/>
            <a:r>
              <a:rPr lang="ru-RU" sz="3600" b="1" dirty="0" smtClean="0">
                <a:solidFill>
                  <a:srgbClr val="FF0066"/>
                </a:solidFill>
                <a:latin typeface="Arno Pro" panose="02020502040506020403" pitchFamily="18" charset="0"/>
                <a:cs typeface="Times New Roman" panose="02020603050405020304" pitchFamily="18" charset="0"/>
              </a:rPr>
              <a:t> работы</a:t>
            </a:r>
            <a:r>
              <a:rPr lang="ru-RU" sz="3600" b="1" dirty="0">
                <a:solidFill>
                  <a:srgbClr val="FF0066"/>
                </a:solidFill>
                <a:latin typeface="Arno Pro" panose="02020502040506020403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 smtClean="0">
                <a:solidFill>
                  <a:srgbClr val="FF0066"/>
                </a:solidFill>
                <a:latin typeface="Arno Pro" panose="02020502040506020403" pitchFamily="18" charset="0"/>
                <a:cs typeface="Times New Roman" panose="02020603050405020304" pitchFamily="18" charset="0"/>
              </a:rPr>
              <a:t>общежития </a:t>
            </a:r>
            <a:r>
              <a:rPr lang="ru-RU" sz="3600" b="1" dirty="0" smtClean="0">
                <a:solidFill>
                  <a:srgbClr val="FF0066"/>
                </a:solidFill>
                <a:latin typeface="Arno Pro" panose="02020502040506020403" pitchFamily="18" charset="0"/>
                <a:cs typeface="Times New Roman" panose="02020603050405020304" pitchFamily="18" charset="0"/>
              </a:rPr>
              <a:t>№ 6 </a:t>
            </a:r>
          </a:p>
          <a:p>
            <a:pPr algn="ctr"/>
            <a:r>
              <a:rPr lang="ru-RU" sz="3600" b="1" dirty="0" smtClean="0">
                <a:solidFill>
                  <a:srgbClr val="FF0066"/>
                </a:solidFill>
                <a:latin typeface="Arno Pro" panose="02020502040506020403" pitchFamily="18" charset="0"/>
                <a:cs typeface="Times New Roman" panose="02020603050405020304" pitchFamily="18" charset="0"/>
              </a:rPr>
              <a:t>по ул. Софьи Перовской 96 </a:t>
            </a:r>
          </a:p>
          <a:p>
            <a:endParaRPr lang="ru-RU" dirty="0"/>
          </a:p>
        </p:txBody>
      </p:sp>
      <p:sp>
        <p:nvSpPr>
          <p:cNvPr id="12" name="Волна 11"/>
          <p:cNvSpPr/>
          <p:nvPr/>
        </p:nvSpPr>
        <p:spPr>
          <a:xfrm>
            <a:off x="5166966" y="5317361"/>
            <a:ext cx="6625653" cy="1431561"/>
          </a:xfrm>
          <a:prstGeom prst="wav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5778972" y="5679198"/>
            <a:ext cx="56414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0066"/>
                </a:solidFill>
                <a:latin typeface="Arno Pro" panose="02020502040506020403" pitchFamily="18" charset="0"/>
                <a:cs typeface="Times New Roman" panose="02020603050405020304" pitchFamily="18" charset="0"/>
              </a:rPr>
              <a:t>Рекешева Фарида Марсильевна</a:t>
            </a:r>
          </a:p>
          <a:p>
            <a:pPr algn="ctr"/>
            <a:r>
              <a:rPr lang="ru-RU" b="1" dirty="0" smtClean="0">
                <a:solidFill>
                  <a:srgbClr val="FF0066"/>
                </a:solidFill>
                <a:latin typeface="Arno Pro" panose="02020502040506020403" pitchFamily="18" charset="0"/>
                <a:cs typeface="Times New Roman" panose="02020603050405020304" pitchFamily="18" charset="0"/>
              </a:rPr>
              <a:t>Начальник отдела по связям с общественностью</a:t>
            </a:r>
            <a:endParaRPr lang="ru-RU" b="1" dirty="0">
              <a:solidFill>
                <a:srgbClr val="FF0066"/>
              </a:solidFill>
              <a:latin typeface="Arno Pro" panose="02020502040506020403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5077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Рисунок 3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8667" y="3133333"/>
            <a:ext cx="1185713" cy="3724667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191364" y="449360"/>
            <a:ext cx="632592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solidFill>
                  <a:srgbClr val="FF0066"/>
                </a:solidFill>
                <a:latin typeface="Arno Pro" panose="02020502040506020403" pitchFamily="18" charset="0"/>
                <a:cs typeface="Times New Roman" panose="02020603050405020304" pitchFamily="18" charset="0"/>
              </a:rPr>
              <a:t>Ключевые партнеры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836887" y="5363002"/>
            <a:ext cx="6790063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-30073" y="3124694"/>
            <a:ext cx="19730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Arno Pro" panose="02020502040506020403" pitchFamily="18" charset="0"/>
                <a:cs typeface="Times New Roman" panose="02020603050405020304" pitchFamily="18" charset="0"/>
              </a:rPr>
              <a:t>Администрация университета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627711" y="3142442"/>
            <a:ext cx="26469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Arno Pro" panose="02020502040506020403" pitchFamily="18" charset="0"/>
                <a:cs typeface="Times New Roman" panose="02020603050405020304" pitchFamily="18" charset="0"/>
              </a:rPr>
              <a:t>Административная хозяйственная </a:t>
            </a:r>
            <a:r>
              <a:rPr lang="ru-RU" dirty="0" smtClean="0">
                <a:latin typeface="Arno Pro" panose="02020502040506020403" pitchFamily="18" charset="0"/>
                <a:cs typeface="Times New Roman" panose="02020603050405020304" pitchFamily="18" charset="0"/>
              </a:rPr>
              <a:t>часть</a:t>
            </a:r>
            <a:endParaRPr lang="ru-RU" dirty="0">
              <a:latin typeface="Arno Pro" panose="02020502040506020403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040635" y="3159707"/>
            <a:ext cx="13211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Arno Pro" panose="02020502040506020403" pitchFamily="18" charset="0"/>
                <a:cs typeface="Times New Roman" panose="02020603050405020304" pitchFamily="18" charset="0"/>
              </a:rPr>
              <a:t>Подрядчики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426" y="1598792"/>
            <a:ext cx="1429835" cy="156487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2525" y="1578340"/>
            <a:ext cx="1232007" cy="161393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5701" y="1598792"/>
            <a:ext cx="1509657" cy="1558708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5223364" y="3165777"/>
            <a:ext cx="19911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Arno Pro" panose="02020502040506020403" pitchFamily="18" charset="0"/>
                <a:cs typeface="Times New Roman" panose="02020603050405020304" pitchFamily="18" charset="0"/>
              </a:rPr>
              <a:t>Клининговая компания 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1103" y="1674706"/>
            <a:ext cx="1628923" cy="1492903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6797421" y="3124693"/>
            <a:ext cx="27242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Arno Pro" panose="02020502040506020403" pitchFamily="18" charset="0"/>
                <a:cs typeface="Times New Roman" panose="02020603050405020304" pitchFamily="18" charset="0"/>
              </a:rPr>
              <a:t>Поставщики</a:t>
            </a:r>
          </a:p>
          <a:p>
            <a:pPr algn="ctr"/>
            <a:r>
              <a:rPr lang="ru-RU" dirty="0" smtClean="0">
                <a:latin typeface="Arno Pro" panose="02020502040506020403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Arno Pro" panose="02020502040506020403" pitchFamily="18" charset="0"/>
                <a:cs typeface="Times New Roman" panose="02020603050405020304" pitchFamily="18" charset="0"/>
              </a:rPr>
              <a:t>оборудования и мебели</a:t>
            </a: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9069" y="1860277"/>
            <a:ext cx="2186508" cy="1443095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3493" y="1459273"/>
            <a:ext cx="1612900" cy="1020159"/>
          </a:xfrm>
          <a:prstGeom prst="rect">
            <a:avLst/>
          </a:prstGeom>
        </p:spPr>
      </p:pic>
      <p:sp>
        <p:nvSpPr>
          <p:cNvPr id="20" name="Прямоугольник 19"/>
          <p:cNvSpPr/>
          <p:nvPr/>
        </p:nvSpPr>
        <p:spPr>
          <a:xfrm>
            <a:off x="122722" y="6084166"/>
            <a:ext cx="206864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Arno Pro" panose="02020502040506020403" pitchFamily="18" charset="0"/>
                <a:cs typeface="Times New Roman" panose="02020603050405020304" pitchFamily="18" charset="0"/>
              </a:rPr>
              <a:t>МУП г.Астрахани </a:t>
            </a:r>
            <a:r>
              <a:rPr lang="ru-RU" dirty="0" smtClean="0">
                <a:latin typeface="Arno Pro" panose="02020502040506020403" pitchFamily="18" charset="0"/>
                <a:cs typeface="Times New Roman" panose="02020603050405020304" pitchFamily="18" charset="0"/>
              </a:rPr>
              <a:t>«Коммунэнерго»</a:t>
            </a:r>
            <a:endParaRPr lang="ru-RU" dirty="0">
              <a:latin typeface="Arno Pro" panose="02020502040506020403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651" y="4375248"/>
            <a:ext cx="1549292" cy="1549292"/>
          </a:xfrm>
          <a:prstGeom prst="rect">
            <a:avLst/>
          </a:prstGeom>
        </p:spPr>
      </p:pic>
      <p:sp>
        <p:nvSpPr>
          <p:cNvPr id="22" name="Прямоугольник 21"/>
          <p:cNvSpPr/>
          <p:nvPr/>
        </p:nvSpPr>
        <p:spPr>
          <a:xfrm>
            <a:off x="2430461" y="6084165"/>
            <a:ext cx="170764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 smtClean="0">
                <a:latin typeface="Arno Pro" panose="02020502040506020403" pitchFamily="18" charset="0"/>
                <a:cs typeface="Times New Roman" panose="02020603050405020304" pitchFamily="18" charset="0"/>
              </a:rPr>
              <a:t>ООО</a:t>
            </a:r>
          </a:p>
          <a:p>
            <a:pPr algn="ctr"/>
            <a:r>
              <a:rPr lang="ru-RU" dirty="0" smtClean="0">
                <a:latin typeface="Arno Pro" panose="02020502040506020403" pitchFamily="18" charset="0"/>
                <a:cs typeface="Times New Roman" panose="02020603050405020304" pitchFamily="18" charset="0"/>
              </a:rPr>
              <a:t> «Лукойл-ТТК»</a:t>
            </a:r>
            <a:endParaRPr lang="ru-RU" dirty="0">
              <a:latin typeface="Arno Pro" panose="02020502040506020403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9005" y="4375248"/>
            <a:ext cx="1189412" cy="1612018"/>
          </a:xfrm>
          <a:prstGeom prst="rect">
            <a:avLst/>
          </a:prstGeom>
        </p:spPr>
      </p:pic>
      <p:sp>
        <p:nvSpPr>
          <p:cNvPr id="24" name="Прямоугольник 23"/>
          <p:cNvSpPr/>
          <p:nvPr/>
        </p:nvSpPr>
        <p:spPr>
          <a:xfrm>
            <a:off x="4427033" y="6040897"/>
            <a:ext cx="169205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Arno Pro" panose="02020502040506020403" pitchFamily="18" charset="0"/>
                <a:cs typeface="Times New Roman" panose="02020603050405020304" pitchFamily="18" charset="0"/>
              </a:rPr>
              <a:t>Астрахань ЭКО Сервис</a:t>
            </a:r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1742" y="4359573"/>
            <a:ext cx="1560411" cy="16411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8" name="Прямоугольник 27"/>
          <p:cNvSpPr/>
          <p:nvPr/>
        </p:nvSpPr>
        <p:spPr>
          <a:xfrm>
            <a:off x="6869124" y="5987266"/>
            <a:ext cx="169385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Arno Pro" panose="02020502040506020403" pitchFamily="18" charset="0"/>
                <a:cs typeface="Times New Roman" panose="02020603050405020304" pitchFamily="18" charset="0"/>
              </a:rPr>
              <a:t>Ресторан «Чистая вода»</a:t>
            </a:r>
          </a:p>
        </p:txBody>
      </p:sp>
      <p:sp>
        <p:nvSpPr>
          <p:cNvPr id="29" name="Прямоугольник 28"/>
          <p:cNvSpPr/>
          <p:nvPr/>
        </p:nvSpPr>
        <p:spPr>
          <a:xfrm>
            <a:off x="9260284" y="6040897"/>
            <a:ext cx="168945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Arno Pro" panose="02020502040506020403" pitchFamily="18" charset="0"/>
                <a:cs typeface="Times New Roman" panose="02020603050405020304" pitchFamily="18" charset="0"/>
              </a:rPr>
              <a:t>Юридические службы </a:t>
            </a:r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7530" y="4416374"/>
            <a:ext cx="2098375" cy="139934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0785" y="4135233"/>
            <a:ext cx="1112613" cy="1865460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7234" y="4122517"/>
            <a:ext cx="1492502" cy="1987059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8667" y="0"/>
            <a:ext cx="1133333" cy="313333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7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6868" y="148965"/>
            <a:ext cx="1633718" cy="1308675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8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0027" y="1672751"/>
            <a:ext cx="1671622" cy="1671622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9500120" y="3360755"/>
            <a:ext cx="13805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Arno Pro" panose="02020502040506020403" pitchFamily="18" charset="0"/>
                <a:cs typeface="Times New Roman" panose="02020603050405020304" pitchFamily="18" charset="0"/>
              </a:rPr>
              <a:t>Провайдеры </a:t>
            </a:r>
          </a:p>
        </p:txBody>
      </p:sp>
    </p:spTree>
    <p:extLst>
      <p:ext uri="{BB962C8B-B14F-4D97-AF65-F5344CB8AC3E}">
        <p14:creationId xmlns:p14="http://schemas.microsoft.com/office/powerpoint/2010/main" val="682353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960559" y="322681"/>
            <a:ext cx="526785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sz="4000" b="1" dirty="0">
                <a:solidFill>
                  <a:srgbClr val="FF0066"/>
                </a:solidFill>
                <a:latin typeface="Arno Pro" panose="02020502040506020403" pitchFamily="18" charset="0"/>
                <a:cs typeface="Times New Roman" panose="02020603050405020304" pitchFamily="18" charset="0"/>
              </a:rPr>
              <a:t>Структура издержек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7575030" y="4468347"/>
            <a:ext cx="6096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09937" y="3366545"/>
            <a:ext cx="20571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>
                <a:latin typeface="Arno Pro" panose="02020502040506020403" pitchFamily="18" charset="0"/>
                <a:cs typeface="Times New Roman" panose="02020603050405020304" pitchFamily="18" charset="0"/>
              </a:rPr>
              <a:t>Заработная плата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839" y="1599881"/>
            <a:ext cx="2701363" cy="168836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7" name="Прямоугольник 6"/>
          <p:cNvSpPr/>
          <p:nvPr/>
        </p:nvSpPr>
        <p:spPr>
          <a:xfrm>
            <a:off x="4573471" y="3287518"/>
            <a:ext cx="10138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Arno Pro" panose="02020502040506020403" pitchFamily="18" charset="0"/>
                <a:cs typeface="Times New Roman" panose="02020603050405020304" pitchFamily="18" charset="0"/>
              </a:rPr>
              <a:t>Ремонт 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564" y="1599882"/>
            <a:ext cx="1087096" cy="160724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2184" y="1535593"/>
            <a:ext cx="2439401" cy="1841748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7585847" y="3331469"/>
            <a:ext cx="26115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>
                <a:latin typeface="Arno Pro" panose="02020502040506020403" pitchFamily="18" charset="0"/>
                <a:cs typeface="Times New Roman" panose="02020603050405020304" pitchFamily="18" charset="0"/>
              </a:rPr>
              <a:t>Коммунальные услуги 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0024" y="1154040"/>
            <a:ext cx="2381250" cy="2381250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1566457" y="5844512"/>
            <a:ext cx="329218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latin typeface="Arno Pro" panose="02020502040506020403" pitchFamily="18" charset="0"/>
                <a:cs typeface="Times New Roman" panose="02020603050405020304" pitchFamily="18" charset="0"/>
              </a:rPr>
              <a:t>Иные посторонние проживающие (должники)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7358330" y="5715090"/>
            <a:ext cx="245872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latin typeface="Arno Pro" panose="02020502040506020403" pitchFamily="18" charset="0"/>
                <a:cs typeface="Times New Roman" panose="02020603050405020304" pitchFamily="18" charset="0"/>
              </a:rPr>
              <a:t>Неиспользованные площади общежития  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368" y="4003856"/>
            <a:ext cx="2607667" cy="178793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0024" y="4028068"/>
            <a:ext cx="2287778" cy="163444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8667" y="0"/>
            <a:ext cx="1133333" cy="3133333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8667" y="3133333"/>
            <a:ext cx="1185713" cy="372466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48040">
            <a:off x="10095403" y="2250"/>
            <a:ext cx="1926527" cy="260782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7526931" y="6426793"/>
            <a:ext cx="353173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100" b="1" dirty="0" smtClean="0">
                <a:solidFill>
                  <a:srgbClr val="FF0066"/>
                </a:solidFill>
                <a:latin typeface="Arno Pro" panose="02020502040506020403" pitchFamily="18" charset="0"/>
                <a:cs typeface="Times New Roman" panose="02020603050405020304" pitchFamily="18" charset="0"/>
              </a:rPr>
              <a:t>Рекешева Фарида Марсильевна</a:t>
            </a:r>
          </a:p>
          <a:p>
            <a:pPr algn="ctr"/>
            <a:r>
              <a:rPr lang="ru-RU" sz="1100" b="1" dirty="0" smtClean="0">
                <a:solidFill>
                  <a:srgbClr val="FF0066"/>
                </a:solidFill>
                <a:latin typeface="Arno Pro" panose="02020502040506020403" pitchFamily="18" charset="0"/>
                <a:cs typeface="Times New Roman" panose="02020603050405020304" pitchFamily="18" charset="0"/>
              </a:rPr>
              <a:t>Начальник отдела по связям с общественностью</a:t>
            </a:r>
            <a:endParaRPr lang="ru-RU" sz="1100" b="1" dirty="0">
              <a:solidFill>
                <a:srgbClr val="FF0066"/>
              </a:solidFill>
              <a:latin typeface="Arno Pro" panose="02020502040506020403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5770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8667" y="0"/>
            <a:ext cx="1133333" cy="313333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8667" y="3133333"/>
            <a:ext cx="1185713" cy="372466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8712" y="457324"/>
            <a:ext cx="9392527" cy="5809341"/>
          </a:xfrm>
          <a:prstGeom prst="rect">
            <a:avLst/>
          </a:prstGeom>
        </p:spPr>
      </p:pic>
      <p:cxnSp>
        <p:nvCxnSpPr>
          <p:cNvPr id="10" name="Прямая соединительная линия 9"/>
          <p:cNvCxnSpPr/>
          <p:nvPr/>
        </p:nvCxnSpPr>
        <p:spPr>
          <a:xfrm>
            <a:off x="568712" y="4850780"/>
            <a:ext cx="510725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>
            <a:off x="4694663" y="457323"/>
            <a:ext cx="0" cy="438230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>
            <a:off x="568712" y="6266666"/>
            <a:ext cx="938932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9958039" y="457323"/>
            <a:ext cx="0" cy="580934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>
            <a:off x="5675971" y="4850780"/>
            <a:ext cx="428206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7526931" y="6426793"/>
            <a:ext cx="353173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100" b="1" dirty="0" smtClean="0">
                <a:solidFill>
                  <a:srgbClr val="FF0066"/>
                </a:solidFill>
                <a:latin typeface="Arno Pro" panose="02020502040506020403" pitchFamily="18" charset="0"/>
                <a:cs typeface="Times New Roman" panose="02020603050405020304" pitchFamily="18" charset="0"/>
              </a:rPr>
              <a:t>Рекешева Фарида Марсильевна</a:t>
            </a:r>
          </a:p>
          <a:p>
            <a:pPr algn="ctr"/>
            <a:r>
              <a:rPr lang="ru-RU" sz="1100" b="1" dirty="0" smtClean="0">
                <a:solidFill>
                  <a:srgbClr val="FF0066"/>
                </a:solidFill>
                <a:latin typeface="Arno Pro" panose="02020502040506020403" pitchFamily="18" charset="0"/>
                <a:cs typeface="Times New Roman" panose="02020603050405020304" pitchFamily="18" charset="0"/>
              </a:rPr>
              <a:t>Начальник отдела по связям с общественностью</a:t>
            </a:r>
            <a:endParaRPr lang="ru-RU" sz="1100" b="1" dirty="0">
              <a:solidFill>
                <a:srgbClr val="FF0066"/>
              </a:solidFill>
              <a:latin typeface="Arno Pro" panose="02020502040506020403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1411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26994" y="2430965"/>
            <a:ext cx="89878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dirty="0" smtClean="0">
                <a:solidFill>
                  <a:srgbClr val="FF0066"/>
                </a:solidFill>
                <a:latin typeface="Arno Pro"/>
              </a:rPr>
              <a:t>Спасибо за внимание !</a:t>
            </a:r>
            <a:endParaRPr lang="ru-RU" sz="6000" b="1" dirty="0">
              <a:solidFill>
                <a:srgbClr val="FF0066"/>
              </a:solidFill>
              <a:latin typeface="Arno Pro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8667" y="0"/>
            <a:ext cx="1133333" cy="313333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8667" y="3133333"/>
            <a:ext cx="1185713" cy="3724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20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8667" y="0"/>
            <a:ext cx="1133333" cy="313333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8667" y="3133333"/>
            <a:ext cx="1185713" cy="372466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526931" y="6426793"/>
            <a:ext cx="353173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100" b="1" dirty="0" smtClean="0">
                <a:solidFill>
                  <a:srgbClr val="FF0066"/>
                </a:solidFill>
                <a:latin typeface="Arno Pro" panose="02020502040506020403" pitchFamily="18" charset="0"/>
                <a:cs typeface="Times New Roman" panose="02020603050405020304" pitchFamily="18" charset="0"/>
              </a:rPr>
              <a:t>Рекешева Фарида Марсильевна</a:t>
            </a:r>
          </a:p>
          <a:p>
            <a:pPr algn="ctr"/>
            <a:r>
              <a:rPr lang="ru-RU" sz="1100" b="1" dirty="0" smtClean="0">
                <a:solidFill>
                  <a:srgbClr val="FF0066"/>
                </a:solidFill>
                <a:latin typeface="Arno Pro" panose="02020502040506020403" pitchFamily="18" charset="0"/>
                <a:cs typeface="Times New Roman" panose="02020603050405020304" pitchFamily="18" charset="0"/>
              </a:rPr>
              <a:t>Начальник отдела по связям с общественностью</a:t>
            </a:r>
            <a:endParaRPr lang="ru-RU" sz="1100" b="1" dirty="0">
              <a:solidFill>
                <a:srgbClr val="FF0066"/>
              </a:solidFill>
              <a:latin typeface="Arno Pro" panose="02020502040506020403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8712" y="457324"/>
            <a:ext cx="9392527" cy="5809341"/>
          </a:xfrm>
          <a:prstGeom prst="rect">
            <a:avLst/>
          </a:prstGeom>
        </p:spPr>
      </p:pic>
      <p:cxnSp>
        <p:nvCxnSpPr>
          <p:cNvPr id="12" name="Прямая соединительная линия 11"/>
          <p:cNvCxnSpPr/>
          <p:nvPr/>
        </p:nvCxnSpPr>
        <p:spPr>
          <a:xfrm>
            <a:off x="568712" y="6266665"/>
            <a:ext cx="9392527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 flipH="1">
            <a:off x="9961239" y="457324"/>
            <a:ext cx="14351" cy="580934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/>
          <p:nvPr/>
        </p:nvCxnSpPr>
        <p:spPr>
          <a:xfrm flipV="1">
            <a:off x="5675971" y="4828478"/>
            <a:ext cx="4285268" cy="2230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/>
          <p:cNvCxnSpPr/>
          <p:nvPr/>
        </p:nvCxnSpPr>
        <p:spPr>
          <a:xfrm>
            <a:off x="568712" y="4850780"/>
            <a:ext cx="510725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/>
          <p:cNvCxnSpPr/>
          <p:nvPr/>
        </p:nvCxnSpPr>
        <p:spPr>
          <a:xfrm>
            <a:off x="4694663" y="457323"/>
            <a:ext cx="0" cy="438230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34119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2729106" y="257827"/>
            <a:ext cx="6115970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solidFill>
                  <a:srgbClr val="FF0066"/>
                </a:solidFill>
                <a:latin typeface="Arno Pro" panose="02020502040506020403" pitchFamily="18" charset="0"/>
                <a:cs typeface="Times New Roman" panose="02020603050405020304" pitchFamily="18" charset="0"/>
              </a:rPr>
              <a:t>Потребительские сегменты</a:t>
            </a:r>
          </a:p>
          <a:p>
            <a:pPr algn="ctr"/>
            <a:endParaRPr lang="ru-RU" sz="24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3336169" y="1870796"/>
            <a:ext cx="698826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latin typeface="Arno Pro" panose="02020502040506020403" pitchFamily="18" charset="0"/>
                <a:ea typeface="Calibri" panose="020F0502020204030204" pitchFamily="34" charset="0"/>
              </a:rPr>
              <a:t>Студенты</a:t>
            </a:r>
          </a:p>
          <a:p>
            <a:pPr algn="ctr"/>
            <a:r>
              <a:rPr lang="ru-RU" sz="2000" dirty="0" smtClean="0">
                <a:latin typeface="Arno Pro" panose="02020502040506020403" pitchFamily="18" charset="0"/>
                <a:ea typeface="Calibri" panose="020F0502020204030204" pitchFamily="34" charset="0"/>
              </a:rPr>
              <a:t> </a:t>
            </a:r>
            <a:r>
              <a:rPr lang="ru-RU" sz="2000" dirty="0">
                <a:latin typeface="Arno Pro" panose="02020502040506020403" pitchFamily="18" charset="0"/>
                <a:ea typeface="Calibri" panose="020F0502020204030204" pitchFamily="34" charset="0"/>
              </a:rPr>
              <a:t>Астраханского государственного университета </a:t>
            </a:r>
            <a:endParaRPr lang="ru-RU" sz="2000" dirty="0">
              <a:latin typeface="Arno Pro" panose="02020502040506020403" pitchFamily="18" charset="0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90" y="1741072"/>
            <a:ext cx="3924214" cy="294316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8373" y="2841598"/>
            <a:ext cx="4975145" cy="331676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8667" y="0"/>
            <a:ext cx="1133333" cy="3133333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8667" y="3133333"/>
            <a:ext cx="1185713" cy="3724667"/>
          </a:xfrm>
          <a:prstGeom prst="rect">
            <a:avLst/>
          </a:prstGeom>
        </p:spPr>
      </p:pic>
      <p:pic>
        <p:nvPicPr>
          <p:cNvPr id="11" name="Рисунок 10" descr="C:\Users\Admin\Desktop\ФМ\Сутдент.png"/>
          <p:cNvPicPr/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094" y="312967"/>
            <a:ext cx="2837363" cy="20943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704" y="3570450"/>
            <a:ext cx="3937793" cy="251362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15" name="TextBox 14"/>
          <p:cNvSpPr txBox="1"/>
          <p:nvPr/>
        </p:nvSpPr>
        <p:spPr>
          <a:xfrm>
            <a:off x="7526931" y="6426793"/>
            <a:ext cx="353173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100" b="1" dirty="0" smtClean="0">
                <a:solidFill>
                  <a:srgbClr val="FF0066"/>
                </a:solidFill>
                <a:latin typeface="Arno Pro" panose="02020502040506020403" pitchFamily="18" charset="0"/>
                <a:cs typeface="Times New Roman" panose="02020603050405020304" pitchFamily="18" charset="0"/>
              </a:rPr>
              <a:t>Рекешева Фарида Марсильевна</a:t>
            </a:r>
          </a:p>
          <a:p>
            <a:pPr algn="ctr"/>
            <a:r>
              <a:rPr lang="ru-RU" sz="1100" b="1" dirty="0" smtClean="0">
                <a:solidFill>
                  <a:srgbClr val="FF0066"/>
                </a:solidFill>
                <a:latin typeface="Arno Pro" panose="02020502040506020403" pitchFamily="18" charset="0"/>
                <a:cs typeface="Times New Roman" panose="02020603050405020304" pitchFamily="18" charset="0"/>
              </a:rPr>
              <a:t>Начальник отдела по связям с общественностью</a:t>
            </a:r>
            <a:endParaRPr lang="ru-RU" sz="1100" b="1" dirty="0">
              <a:solidFill>
                <a:srgbClr val="FF0066"/>
              </a:solidFill>
              <a:latin typeface="Arno Pro" panose="02020502040506020403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4917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362184" y="96955"/>
            <a:ext cx="690580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>
                <a:solidFill>
                  <a:srgbClr val="FF0066"/>
                </a:solidFill>
                <a:latin typeface="Arno Pro" panose="02020502040506020403" pitchFamily="18" charset="0"/>
                <a:cs typeface="Times New Roman" panose="02020603050405020304" pitchFamily="18" charset="0"/>
              </a:rPr>
              <a:t>Ценностные предложения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23" y="1255433"/>
            <a:ext cx="2711342" cy="1897659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2350" y="1255434"/>
            <a:ext cx="2662112" cy="1956719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23" y="4300692"/>
            <a:ext cx="2711341" cy="17862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7165" y="4266928"/>
            <a:ext cx="2916063" cy="176844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9969" y="4169739"/>
            <a:ext cx="2987846" cy="186563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3829" y="1255434"/>
            <a:ext cx="2551104" cy="1897659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12" name="TextBox 11"/>
          <p:cNvSpPr txBox="1"/>
          <p:nvPr/>
        </p:nvSpPr>
        <p:spPr>
          <a:xfrm>
            <a:off x="603200" y="3204179"/>
            <a:ext cx="2679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Arno Pro" panose="02020502040506020403" pitchFamily="18" charset="0"/>
                <a:cs typeface="Times New Roman" panose="02020603050405020304" pitchFamily="18" charset="0"/>
              </a:rPr>
              <a:t>2-х и 3-х местные комнаты</a:t>
            </a:r>
            <a:endParaRPr lang="ru-RU" dirty="0">
              <a:latin typeface="Arno Pro" panose="02020502040506020403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212916" y="3181312"/>
            <a:ext cx="230003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Arno Pro" panose="02020502040506020403" pitchFamily="18" charset="0"/>
                <a:cs typeface="Times New Roman" panose="02020603050405020304" pitchFamily="18" charset="0"/>
              </a:rPr>
              <a:t>Возможность </a:t>
            </a:r>
            <a:r>
              <a:rPr lang="ru-RU" dirty="0">
                <a:latin typeface="Arno Pro" panose="02020502040506020403" pitchFamily="18" charset="0"/>
                <a:cs typeface="Times New Roman" panose="02020603050405020304" pitchFamily="18" charset="0"/>
              </a:rPr>
              <a:t>выхода в </a:t>
            </a:r>
            <a:r>
              <a:rPr lang="ru-RU" dirty="0" smtClean="0">
                <a:latin typeface="Arno Pro" panose="02020502040506020403" pitchFamily="18" charset="0"/>
                <a:cs typeface="Times New Roman" panose="02020603050405020304" pitchFamily="18" charset="0"/>
              </a:rPr>
              <a:t>интернет</a:t>
            </a:r>
            <a:endParaRPr lang="ru-RU" dirty="0">
              <a:latin typeface="Arno Pro" panose="02020502040506020403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7602350" y="3212153"/>
            <a:ext cx="26621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Arno Pro" panose="02020502040506020403" pitchFamily="18" charset="0"/>
                <a:cs typeface="Times New Roman" panose="02020603050405020304" pitchFamily="18" charset="0"/>
              </a:rPr>
              <a:t>Комплексная  система безопасности</a:t>
            </a:r>
            <a:endParaRPr lang="ru-RU" dirty="0">
              <a:latin typeface="Arno Pro" panose="02020502040506020403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598224" y="6121576"/>
            <a:ext cx="284073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Arno Pro" panose="02020502040506020403" pitchFamily="18" charset="0"/>
                <a:cs typeface="Times New Roman" panose="02020603050405020304" pitchFamily="18" charset="0"/>
              </a:rPr>
              <a:t>Удобное расположение </a:t>
            </a:r>
            <a:r>
              <a:rPr lang="ru-RU" dirty="0">
                <a:latin typeface="Arno Pro" panose="02020502040506020403" pitchFamily="18" charset="0"/>
                <a:cs typeface="Times New Roman" panose="02020603050405020304" pitchFamily="18" charset="0"/>
              </a:rPr>
              <a:t>в центре </a:t>
            </a:r>
            <a:r>
              <a:rPr lang="ru-RU" dirty="0" smtClean="0">
                <a:latin typeface="Arno Pro" panose="02020502040506020403" pitchFamily="18" charset="0"/>
                <a:cs typeface="Times New Roman" panose="02020603050405020304" pitchFamily="18" charset="0"/>
              </a:rPr>
              <a:t>города</a:t>
            </a:r>
            <a:endParaRPr lang="ru-RU" dirty="0">
              <a:latin typeface="Arno Pro" panose="02020502040506020403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4077165" y="6082948"/>
            <a:ext cx="26177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Arno Pro" panose="02020502040506020403" pitchFamily="18" charset="0"/>
                <a:cs typeface="Times New Roman" panose="02020603050405020304" pitchFamily="18" charset="0"/>
              </a:rPr>
              <a:t>Удобная транспортная  развязка</a:t>
            </a:r>
            <a:endParaRPr lang="ru-RU" dirty="0">
              <a:latin typeface="Arno Pro" panose="02020502040506020403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7532024" y="6035373"/>
            <a:ext cx="292373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Arno Pro" panose="02020502040506020403" pitchFamily="18" charset="0"/>
                <a:cs typeface="Times New Roman" panose="02020603050405020304" pitchFamily="18" charset="0"/>
              </a:rPr>
              <a:t>Трёхразового </a:t>
            </a:r>
            <a:r>
              <a:rPr lang="ru-RU" dirty="0">
                <a:latin typeface="Arno Pro" panose="02020502040506020403" pitchFamily="18" charset="0"/>
                <a:cs typeface="Times New Roman" panose="02020603050405020304" pitchFamily="18" charset="0"/>
              </a:rPr>
              <a:t>питания в современном ресторане</a:t>
            </a:r>
            <a:endParaRPr lang="ru-RU" dirty="0">
              <a:latin typeface="Arno Pro" panose="02020502040506020403" pitchFamily="18" charset="0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8667" y="0"/>
            <a:ext cx="1133333" cy="3133333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8667" y="3133333"/>
            <a:ext cx="1185713" cy="372466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2484" y="137037"/>
            <a:ext cx="2872106" cy="2209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823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712892" y="3376498"/>
            <a:ext cx="6096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  <a:p>
            <a:endParaRPr lang="ru-RU" dirty="0"/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552154" y="164153"/>
            <a:ext cx="386195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>
                <a:solidFill>
                  <a:srgbClr val="FF0066"/>
                </a:solidFill>
                <a:latin typeface="Arno Pro" panose="02020502040506020403" pitchFamily="18" charset="0"/>
                <a:cs typeface="Times New Roman" panose="02020603050405020304" pitchFamily="18" charset="0"/>
              </a:rPr>
              <a:t>Каналы сбыта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247" y="1042418"/>
            <a:ext cx="2901734" cy="196059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6" name="Прямоугольник 5"/>
          <p:cNvSpPr/>
          <p:nvPr/>
        </p:nvSpPr>
        <p:spPr>
          <a:xfrm>
            <a:off x="1222822" y="3022277"/>
            <a:ext cx="12076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Arno Pro" panose="02020502040506020403" pitchFamily="18" charset="0"/>
                <a:cs typeface="Times New Roman" panose="02020603050405020304" pitchFamily="18" charset="0"/>
              </a:rPr>
              <a:t>Интернет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9257" y="1226195"/>
            <a:ext cx="2496485" cy="179608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394" y="1206928"/>
            <a:ext cx="1335767" cy="39618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2079">
            <a:off x="5356539" y="1874011"/>
            <a:ext cx="1392700" cy="1273811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3935809" y="3137388"/>
            <a:ext cx="264467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Arno Pro" panose="02020502040506020403" pitchFamily="18" charset="0"/>
                <a:cs typeface="Times New Roman" panose="02020603050405020304" pitchFamily="18" charset="0"/>
              </a:rPr>
              <a:t>Бумажные носители (Газета АГУ, буклеты)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2461" y="1267896"/>
            <a:ext cx="2614631" cy="171268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2372" y="1831456"/>
            <a:ext cx="1992414" cy="109339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13" name="Прямоугольник 12"/>
          <p:cNvSpPr/>
          <p:nvPr/>
        </p:nvSpPr>
        <p:spPr>
          <a:xfrm>
            <a:off x="7244839" y="3022277"/>
            <a:ext cx="304994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Arno Pro" panose="02020502040506020403" pitchFamily="18" charset="0"/>
                <a:cs typeface="Times New Roman" panose="02020603050405020304" pitchFamily="18" charset="0"/>
              </a:rPr>
              <a:t>Студенты и сотрудники факультетов 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6124" y="3868384"/>
            <a:ext cx="1779656" cy="1616651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761628" y="5800069"/>
            <a:ext cx="39801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latin typeface="Arno Pro" panose="02020502040506020403" pitchFamily="18" charset="0"/>
                <a:cs typeface="Times New Roman" panose="02020603050405020304" pitchFamily="18" charset="0"/>
              </a:rPr>
              <a:t>Объединенный совет обучающихся </a:t>
            </a:r>
            <a:endParaRPr lang="ru-RU" dirty="0">
              <a:latin typeface="Arno Pro" panose="02020502040506020403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6384766" y="5492292"/>
            <a:ext cx="3587457" cy="6155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>
                <a:latin typeface="Arno Pro" panose="02020502040506020403" pitchFamily="18" charset="0"/>
                <a:cs typeface="Times New Roman" panose="02020603050405020304" pitchFamily="18" charset="0"/>
              </a:rPr>
              <a:t>Ассоциация иностранных </a:t>
            </a:r>
            <a:r>
              <a:rPr lang="ru-RU" sz="1600" dirty="0" smtClean="0">
                <a:latin typeface="Arno Pro" panose="02020502040506020403" pitchFamily="18" charset="0"/>
                <a:cs typeface="Times New Roman" panose="02020603050405020304" pitchFamily="18" charset="0"/>
              </a:rPr>
              <a:t>студентов</a:t>
            </a:r>
          </a:p>
          <a:p>
            <a:pPr algn="ctr"/>
            <a:r>
              <a:rPr lang="ru-RU" sz="1600" dirty="0" smtClean="0">
                <a:latin typeface="Arno Pro" panose="02020502040506020403" pitchFamily="18" charset="0"/>
                <a:cs typeface="Times New Roman" panose="02020603050405020304" pitchFamily="18" charset="0"/>
              </a:rPr>
              <a:t>(филиал в г.Астрахани</a:t>
            </a:r>
            <a:r>
              <a:rPr lang="ru-RU" dirty="0" smtClean="0">
                <a:latin typeface="Arno Pro" panose="02020502040506020403" pitchFamily="18" charset="0"/>
                <a:cs typeface="Times New Roman" panose="02020603050405020304" pitchFamily="18" charset="0"/>
              </a:rPr>
              <a:t>) </a:t>
            </a:r>
            <a:endParaRPr lang="ru-RU" dirty="0">
              <a:latin typeface="Arno Pro" panose="02020502040506020403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8667" y="0"/>
            <a:ext cx="1133333" cy="3133333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8667" y="3133333"/>
            <a:ext cx="1185713" cy="372466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13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5796" y="-56225"/>
            <a:ext cx="2559527" cy="2559527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7677" y="3791477"/>
            <a:ext cx="1914885" cy="191488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22" name="TextBox 21"/>
          <p:cNvSpPr txBox="1"/>
          <p:nvPr/>
        </p:nvSpPr>
        <p:spPr>
          <a:xfrm>
            <a:off x="7526931" y="6426793"/>
            <a:ext cx="353173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100" b="1" dirty="0" smtClean="0">
                <a:solidFill>
                  <a:srgbClr val="FF0066"/>
                </a:solidFill>
                <a:latin typeface="Arno Pro" panose="02020502040506020403" pitchFamily="18" charset="0"/>
                <a:cs typeface="Times New Roman" panose="02020603050405020304" pitchFamily="18" charset="0"/>
              </a:rPr>
              <a:t>Рекешева Фарида Марсильевна</a:t>
            </a:r>
          </a:p>
          <a:p>
            <a:pPr algn="ctr"/>
            <a:r>
              <a:rPr lang="ru-RU" sz="1100" b="1" dirty="0" smtClean="0">
                <a:solidFill>
                  <a:srgbClr val="FF0066"/>
                </a:solidFill>
                <a:latin typeface="Arno Pro" panose="02020502040506020403" pitchFamily="18" charset="0"/>
                <a:cs typeface="Times New Roman" panose="02020603050405020304" pitchFamily="18" charset="0"/>
              </a:rPr>
              <a:t>Начальник отдела по связям с общественностью</a:t>
            </a:r>
            <a:endParaRPr lang="ru-RU" sz="1100" b="1" dirty="0">
              <a:solidFill>
                <a:srgbClr val="FF0066"/>
              </a:solidFill>
              <a:latin typeface="Arno Pro" panose="02020502040506020403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9281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Прямая со стрелкой 15"/>
          <p:cNvCxnSpPr/>
          <p:nvPr/>
        </p:nvCxnSpPr>
        <p:spPr>
          <a:xfrm flipH="1">
            <a:off x="1925351" y="1698730"/>
            <a:ext cx="2987609" cy="195792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" name="Прямоугольник 1"/>
          <p:cNvSpPr/>
          <p:nvPr/>
        </p:nvSpPr>
        <p:spPr>
          <a:xfrm>
            <a:off x="1599620" y="239469"/>
            <a:ext cx="808689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>
                <a:solidFill>
                  <a:srgbClr val="FF0066"/>
                </a:solidFill>
                <a:latin typeface="Arno Pro" panose="02020502040506020403" pitchFamily="18" charset="0"/>
                <a:cs typeface="Times New Roman" panose="02020603050405020304" pitchFamily="18" charset="0"/>
              </a:rPr>
              <a:t>Взаимоотношения с клиентами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6053" y="1036228"/>
            <a:ext cx="2189864" cy="178847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6" name="Прямоугольник 5"/>
          <p:cNvSpPr/>
          <p:nvPr/>
        </p:nvSpPr>
        <p:spPr>
          <a:xfrm>
            <a:off x="4485374" y="2931714"/>
            <a:ext cx="30059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latin typeface="Arno Pro" panose="02020502040506020403" pitchFamily="18" charset="0"/>
                <a:cs typeface="Times New Roman" panose="02020603050405020304" pitchFamily="18" charset="0"/>
              </a:rPr>
              <a:t>Обслуживающий </a:t>
            </a:r>
            <a:r>
              <a:rPr lang="ru-RU" dirty="0">
                <a:latin typeface="Arno Pro" panose="02020502040506020403" pitchFamily="18" charset="0"/>
                <a:cs typeface="Times New Roman" panose="02020603050405020304" pitchFamily="18" charset="0"/>
              </a:rPr>
              <a:t>персонал</a:t>
            </a:r>
            <a:endParaRPr lang="ru-RU" dirty="0">
              <a:latin typeface="Arno Pro" panose="02020502040506020403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780" y="3835023"/>
            <a:ext cx="2516587" cy="212281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8" name="Прямоугольник 7"/>
          <p:cNvSpPr/>
          <p:nvPr/>
        </p:nvSpPr>
        <p:spPr>
          <a:xfrm>
            <a:off x="1151981" y="5957841"/>
            <a:ext cx="15229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Arno Pro" panose="02020502040506020403" pitchFamily="18" charset="0"/>
                <a:cs typeface="Times New Roman" panose="02020603050405020304" pitchFamily="18" charset="0"/>
              </a:rPr>
              <a:t>К</a:t>
            </a:r>
            <a:r>
              <a:rPr lang="ru-RU" dirty="0" smtClean="0">
                <a:latin typeface="Arno Pro" panose="02020502040506020403" pitchFamily="18" charset="0"/>
                <a:cs typeface="Times New Roman" panose="02020603050405020304" pitchFamily="18" charset="0"/>
              </a:rPr>
              <a:t>оменданты</a:t>
            </a:r>
            <a:endParaRPr lang="ru-RU" dirty="0">
              <a:latin typeface="Arno Pro" panose="02020502040506020403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4607" y="3998285"/>
            <a:ext cx="2338013" cy="194329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4715" y="3956735"/>
            <a:ext cx="2115507" cy="202781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11" name="Прямоугольник 10"/>
          <p:cNvSpPr/>
          <p:nvPr/>
        </p:nvSpPr>
        <p:spPr>
          <a:xfrm>
            <a:off x="5507572" y="5935702"/>
            <a:ext cx="12795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>
                <a:latin typeface="Arno Pro" panose="02020502040506020403" pitchFamily="18" charset="0"/>
                <a:cs typeface="Times New Roman" panose="02020603050405020304" pitchFamily="18" charset="0"/>
              </a:rPr>
              <a:t>Д</a:t>
            </a:r>
            <a:r>
              <a:rPr lang="ru-RU" dirty="0" smtClean="0">
                <a:latin typeface="Arno Pro" panose="02020502040506020403" pitchFamily="18" charset="0"/>
                <a:cs typeface="Times New Roman" panose="02020603050405020304" pitchFamily="18" charset="0"/>
              </a:rPr>
              <a:t>ежурные</a:t>
            </a:r>
            <a:endParaRPr lang="ru-RU" dirty="0">
              <a:latin typeface="Arno Pro" panose="02020502040506020403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9244558" y="5984258"/>
            <a:ext cx="13558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Arno Pro" panose="02020502040506020403" pitchFamily="18" charset="0"/>
                <a:cs typeface="Times New Roman" panose="02020603050405020304" pitchFamily="18" charset="0"/>
              </a:rPr>
              <a:t>Г</a:t>
            </a:r>
            <a:r>
              <a:rPr lang="ru-RU" dirty="0" smtClean="0">
                <a:latin typeface="Arno Pro" panose="02020502040506020403" pitchFamily="18" charset="0"/>
                <a:cs typeface="Times New Roman" panose="02020603050405020304" pitchFamily="18" charset="0"/>
              </a:rPr>
              <a:t>орничные</a:t>
            </a:r>
            <a:endParaRPr lang="ru-RU" dirty="0">
              <a:latin typeface="Arno Pro" panose="02020502040506020403" pitchFamily="18" charset="0"/>
            </a:endParaRPr>
          </a:p>
        </p:txBody>
      </p:sp>
      <p:cxnSp>
        <p:nvCxnSpPr>
          <p:cNvPr id="21" name="Прямая со стрелкой 20"/>
          <p:cNvCxnSpPr/>
          <p:nvPr/>
        </p:nvCxnSpPr>
        <p:spPr>
          <a:xfrm>
            <a:off x="6053655" y="3308513"/>
            <a:ext cx="12608" cy="52651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24" name="Рисунок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8667" y="0"/>
            <a:ext cx="1133333" cy="3133333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8667" y="3133333"/>
            <a:ext cx="1185713" cy="372466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2678" y="-150529"/>
            <a:ext cx="2623872" cy="2623872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7526931" y="6426793"/>
            <a:ext cx="353173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100" b="1" dirty="0" smtClean="0">
                <a:solidFill>
                  <a:srgbClr val="FF0066"/>
                </a:solidFill>
                <a:latin typeface="Arno Pro" panose="02020502040506020403" pitchFamily="18" charset="0"/>
                <a:cs typeface="Times New Roman" panose="02020603050405020304" pitchFamily="18" charset="0"/>
              </a:rPr>
              <a:t>Рекешева Фарида Марсильевна</a:t>
            </a:r>
          </a:p>
          <a:p>
            <a:pPr algn="ctr"/>
            <a:r>
              <a:rPr lang="ru-RU" sz="1100" b="1" dirty="0" smtClean="0">
                <a:solidFill>
                  <a:srgbClr val="FF0066"/>
                </a:solidFill>
                <a:latin typeface="Arno Pro" panose="02020502040506020403" pitchFamily="18" charset="0"/>
                <a:cs typeface="Times New Roman" panose="02020603050405020304" pitchFamily="18" charset="0"/>
              </a:rPr>
              <a:t>Начальник отдела по связям с общественностью</a:t>
            </a:r>
            <a:endParaRPr lang="ru-RU" sz="1100" b="1" dirty="0">
              <a:solidFill>
                <a:srgbClr val="FF0066"/>
              </a:solidFill>
              <a:latin typeface="Arno Pro" panose="02020502040506020403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6830275" y="1698730"/>
            <a:ext cx="3007811" cy="212158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93606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881556" y="463889"/>
            <a:ext cx="759881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>
                <a:solidFill>
                  <a:srgbClr val="FF0066"/>
                </a:solidFill>
                <a:latin typeface="Arno Pro" panose="02020502040506020403" pitchFamily="18" charset="0"/>
                <a:cs typeface="Times New Roman" panose="02020603050405020304" pitchFamily="18" charset="0"/>
              </a:rPr>
              <a:t>Потоки поступления доходов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7004219" y="5660377"/>
            <a:ext cx="37648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Arno Pro" panose="02020502040506020403" pitchFamily="18" charset="0"/>
                <a:cs typeface="Times New Roman" panose="02020603050405020304" pitchFamily="18" charset="0"/>
              </a:rPr>
              <a:t>Оплата дополнительных услуг</a:t>
            </a:r>
          </a:p>
          <a:p>
            <a:endParaRPr lang="ru-RU" dirty="0">
              <a:latin typeface="Arno Pro" panose="02020502040506020403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223" y="2056285"/>
            <a:ext cx="3119337" cy="207955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6" name="Прямоугольник 5"/>
          <p:cNvSpPr/>
          <p:nvPr/>
        </p:nvSpPr>
        <p:spPr>
          <a:xfrm>
            <a:off x="854817" y="4444646"/>
            <a:ext cx="273014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Arno Pro" panose="02020502040506020403" pitchFamily="18" charset="0"/>
                <a:cs typeface="Times New Roman" panose="02020603050405020304" pitchFamily="18" charset="0"/>
              </a:rPr>
              <a:t>Ежемесячная </a:t>
            </a:r>
            <a:r>
              <a:rPr lang="ru-RU" dirty="0">
                <a:latin typeface="Arno Pro" panose="02020502040506020403" pitchFamily="18" charset="0"/>
                <a:cs typeface="Times New Roman" panose="02020603050405020304" pitchFamily="18" charset="0"/>
              </a:rPr>
              <a:t>оплата </a:t>
            </a:r>
          </a:p>
          <a:p>
            <a:pPr algn="ctr"/>
            <a:r>
              <a:rPr lang="ru-RU" dirty="0">
                <a:latin typeface="Arno Pro" panose="02020502040506020403" pitchFamily="18" charset="0"/>
                <a:cs typeface="Times New Roman" panose="02020603050405020304" pitchFamily="18" charset="0"/>
              </a:rPr>
              <a:t>за использование жилым помещением 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1328" y="1986816"/>
            <a:ext cx="2301210" cy="2208111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4421277" y="4441095"/>
            <a:ext cx="19239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Arno Pro" panose="02020502040506020403" pitchFamily="18" charset="0"/>
                <a:cs typeface="Times New Roman" panose="02020603050405020304" pitchFamily="18" charset="0"/>
              </a:rPr>
              <a:t>Арендная плата </a:t>
            </a:r>
          </a:p>
        </p:txBody>
      </p:sp>
      <p:pic>
        <p:nvPicPr>
          <p:cNvPr id="1026" name="Picture 2" descr="http://pics.rbc.ru/img/cnews/2007/10/24/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146" y="2799962"/>
            <a:ext cx="1554256" cy="1663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539" y="1986816"/>
            <a:ext cx="1873607" cy="162629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75063">
            <a:off x="6991857" y="3476232"/>
            <a:ext cx="2047178" cy="204717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68098">
            <a:off x="7877916" y="3755268"/>
            <a:ext cx="1601407" cy="137165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8667" y="0"/>
            <a:ext cx="1133333" cy="3133333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8667" y="3133333"/>
            <a:ext cx="1185713" cy="372466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32464">
            <a:off x="9580229" y="80163"/>
            <a:ext cx="2702345" cy="2455161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7526931" y="6426793"/>
            <a:ext cx="353173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100" b="1" dirty="0" smtClean="0">
                <a:solidFill>
                  <a:srgbClr val="FF0066"/>
                </a:solidFill>
                <a:latin typeface="Arno Pro" panose="02020502040506020403" pitchFamily="18" charset="0"/>
                <a:cs typeface="Times New Roman" panose="02020603050405020304" pitchFamily="18" charset="0"/>
              </a:rPr>
              <a:t>Рекешева Фарида Марсильевна</a:t>
            </a:r>
          </a:p>
          <a:p>
            <a:pPr algn="ctr"/>
            <a:r>
              <a:rPr lang="ru-RU" sz="1100" b="1" dirty="0" smtClean="0">
                <a:solidFill>
                  <a:srgbClr val="FF0066"/>
                </a:solidFill>
                <a:latin typeface="Arno Pro" panose="02020502040506020403" pitchFamily="18" charset="0"/>
                <a:cs typeface="Times New Roman" panose="02020603050405020304" pitchFamily="18" charset="0"/>
              </a:rPr>
              <a:t>Начальник отдела по связям с общественностью</a:t>
            </a:r>
            <a:endParaRPr lang="ru-RU" sz="1100" b="1" dirty="0">
              <a:solidFill>
                <a:srgbClr val="FF0066"/>
              </a:solidFill>
              <a:latin typeface="Arno Pro" panose="02020502040506020403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0122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602229" y="118148"/>
            <a:ext cx="497604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>
                <a:solidFill>
                  <a:srgbClr val="FF0066"/>
                </a:solidFill>
                <a:latin typeface="Arno Pro" panose="02020502040506020403" pitchFamily="18" charset="0"/>
                <a:cs typeface="Times New Roman" panose="02020603050405020304" pitchFamily="18" charset="0"/>
              </a:rPr>
              <a:t>Ключевые ресурсы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631263" y="4495555"/>
            <a:ext cx="347929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88" y="445699"/>
            <a:ext cx="3254612" cy="229669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2390" y="1293985"/>
            <a:ext cx="1655780" cy="191974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714" y="2032143"/>
            <a:ext cx="1415985" cy="113251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19" y="2256149"/>
            <a:ext cx="1057573" cy="1099735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1381491" y="3168514"/>
            <a:ext cx="9444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latin typeface="Arno Pro" panose="02020502040506020403" pitchFamily="18" charset="0"/>
                <a:cs typeface="Times New Roman" panose="02020603050405020304" pitchFamily="18" charset="0"/>
              </a:rPr>
              <a:t>Здания</a:t>
            </a:r>
            <a:endParaRPr lang="ru-RU" dirty="0">
              <a:latin typeface="Arno Pro" panose="02020502040506020403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4452" y="1298137"/>
            <a:ext cx="3019450" cy="214737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5519" y="2264437"/>
            <a:ext cx="3498718" cy="2740663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5755" y="3723227"/>
            <a:ext cx="1508990" cy="1131743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4073419" y="4809529"/>
            <a:ext cx="370582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Arno Pro" panose="02020502040506020403" pitchFamily="18" charset="0"/>
                <a:cs typeface="Times New Roman" panose="02020603050405020304" pitchFamily="18" charset="0"/>
              </a:rPr>
              <a:t>Оснащение современной дизайнерской мебелью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5974" y="1836323"/>
            <a:ext cx="1752982" cy="1688706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5930" y="896234"/>
            <a:ext cx="1950200" cy="2549282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8490549" y="3488997"/>
            <a:ext cx="16787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Arno Pro" panose="02020502040506020403" pitchFamily="18" charset="0"/>
                <a:cs typeface="Times New Roman" panose="02020603050405020304" pitchFamily="18" charset="0"/>
              </a:rPr>
              <a:t>Оборудование</a:t>
            </a: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19" y="4790208"/>
            <a:ext cx="1116153" cy="1194791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247" y="3498728"/>
            <a:ext cx="1830797" cy="1830797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1790" y="4708414"/>
            <a:ext cx="993583" cy="1358377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1878" y="5002760"/>
            <a:ext cx="1029311" cy="1029311"/>
          </a:xfrm>
          <a:prstGeom prst="rect">
            <a:avLst/>
          </a:prstGeom>
        </p:spPr>
      </p:pic>
      <p:sp>
        <p:nvSpPr>
          <p:cNvPr id="23" name="Прямоугольник 22"/>
          <p:cNvSpPr/>
          <p:nvPr/>
        </p:nvSpPr>
        <p:spPr>
          <a:xfrm>
            <a:off x="733365" y="6227108"/>
            <a:ext cx="19985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Arno Pro" panose="02020502040506020403" pitchFamily="18" charset="0"/>
                <a:cs typeface="Times New Roman" panose="02020603050405020304" pitchFamily="18" charset="0"/>
              </a:rPr>
              <a:t>Бытовая техника</a:t>
            </a: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15" cstate="print">
            <a:clrChange>
              <a:clrFrom>
                <a:srgbClr val="DDDDDD"/>
              </a:clrFrom>
              <a:clrTo>
                <a:srgbClr val="DDDDD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6232" y="4434364"/>
            <a:ext cx="1239152" cy="1766327"/>
          </a:xfrm>
          <a:prstGeom prst="rect">
            <a:avLst/>
          </a:prstGeom>
        </p:spPr>
      </p:pic>
      <p:sp>
        <p:nvSpPr>
          <p:cNvPr id="25" name="Прямоугольник 24"/>
          <p:cNvSpPr/>
          <p:nvPr/>
        </p:nvSpPr>
        <p:spPr>
          <a:xfrm>
            <a:off x="7756791" y="6227108"/>
            <a:ext cx="30636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Arno Pro" panose="02020502040506020403" pitchFamily="18" charset="0"/>
                <a:cs typeface="Times New Roman" panose="02020603050405020304" pitchFamily="18" charset="0"/>
              </a:rPr>
              <a:t>Обслуживающий персонал </a:t>
            </a:r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7039" y="4414126"/>
            <a:ext cx="1013956" cy="1885737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17">
            <a:clrChange>
              <a:clrFrom>
                <a:srgbClr val="F9F9FB"/>
              </a:clrFrom>
              <a:clrTo>
                <a:srgbClr val="F9F9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3557" y="4467821"/>
            <a:ext cx="1448079" cy="1839562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8667" y="0"/>
            <a:ext cx="1133333" cy="3133333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8667" y="3133333"/>
            <a:ext cx="1185713" cy="372466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20" cstate="print">
            <a:clrChange>
              <a:clrFrom>
                <a:srgbClr val="EBEBEB"/>
              </a:clrFrom>
              <a:clrTo>
                <a:srgbClr val="EBEBE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6403" y="-8265"/>
            <a:ext cx="2572597" cy="192944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90180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51470" y="196801"/>
            <a:ext cx="781483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>
                <a:solidFill>
                  <a:srgbClr val="FF0066"/>
                </a:solidFill>
                <a:latin typeface="Arno Pro" panose="02020502040506020403" pitchFamily="18" charset="0"/>
                <a:cs typeface="Times New Roman" panose="02020603050405020304" pitchFamily="18" charset="0"/>
              </a:rPr>
              <a:t>Ключевые виды деятельности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7474074" y="5022299"/>
            <a:ext cx="6096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0338" y="1183998"/>
            <a:ext cx="2266217" cy="177462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5933" y="2827290"/>
            <a:ext cx="1342616" cy="134261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906" y="1333262"/>
            <a:ext cx="2725149" cy="271141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9" name="Прямоугольник 8"/>
          <p:cNvSpPr/>
          <p:nvPr/>
        </p:nvSpPr>
        <p:spPr>
          <a:xfrm>
            <a:off x="326778" y="4169906"/>
            <a:ext cx="38312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Arno Pro" panose="02020502040506020403" pitchFamily="18" charset="0"/>
                <a:cs typeface="Times New Roman" panose="02020603050405020304" pitchFamily="18" charset="0"/>
              </a:rPr>
              <a:t>Представление услуг проживания 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3846" y="4640728"/>
            <a:ext cx="3524098" cy="177880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11" name="Прямоугольник 10"/>
          <p:cNvSpPr/>
          <p:nvPr/>
        </p:nvSpPr>
        <p:spPr>
          <a:xfrm>
            <a:off x="4697871" y="6395329"/>
            <a:ext cx="122226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Arno Pro" panose="02020502040506020403" pitchFamily="18" charset="0"/>
                <a:cs typeface="Times New Roman" panose="02020603050405020304" pitchFamily="18" charset="0"/>
              </a:rPr>
              <a:t>Сервис</a:t>
            </a:r>
            <a:endParaRPr lang="ru-RU" dirty="0">
              <a:latin typeface="Arno Pro" panose="02020502040506020403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511082" y="3773804"/>
            <a:ext cx="44053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Arno Pro" panose="02020502040506020403" pitchFamily="18" charset="0"/>
                <a:cs typeface="Times New Roman" panose="02020603050405020304" pitchFamily="18" charset="0"/>
              </a:rPr>
              <a:t>Развитие и поддержка инфраструктуры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6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1741" y="1145940"/>
            <a:ext cx="4704665" cy="2816078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2814" y="4697081"/>
            <a:ext cx="1447734" cy="1438147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8667" y="0"/>
            <a:ext cx="1133333" cy="3133333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8667" y="3133333"/>
            <a:ext cx="1185713" cy="372466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0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1430">
            <a:off x="9814739" y="87029"/>
            <a:ext cx="2311561" cy="2311561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7526931" y="6426793"/>
            <a:ext cx="353173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100" b="1" dirty="0" smtClean="0">
                <a:solidFill>
                  <a:srgbClr val="FF0066"/>
                </a:solidFill>
                <a:latin typeface="Arno Pro" panose="02020502040506020403" pitchFamily="18" charset="0"/>
                <a:cs typeface="Times New Roman" panose="02020603050405020304" pitchFamily="18" charset="0"/>
              </a:rPr>
              <a:t>Рекешева Фарида Марсильевна</a:t>
            </a:r>
          </a:p>
          <a:p>
            <a:pPr algn="ctr"/>
            <a:r>
              <a:rPr lang="ru-RU" sz="1100" b="1" dirty="0" smtClean="0">
                <a:solidFill>
                  <a:srgbClr val="FF0066"/>
                </a:solidFill>
                <a:latin typeface="Arno Pro" panose="02020502040506020403" pitchFamily="18" charset="0"/>
                <a:cs typeface="Times New Roman" panose="02020603050405020304" pitchFamily="18" charset="0"/>
              </a:rPr>
              <a:t>Начальник отдела по связям с общественностью</a:t>
            </a:r>
            <a:endParaRPr lang="ru-RU" sz="1100" b="1" dirty="0">
              <a:solidFill>
                <a:srgbClr val="FF0066"/>
              </a:solidFill>
              <a:latin typeface="Arno Pro" panose="02020502040506020403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0256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1156</TotalTime>
  <Words>259</Words>
  <Application>Microsoft Office PowerPoint</Application>
  <PresentationFormat>Широкоэкранный</PresentationFormat>
  <Paragraphs>98</Paragraphs>
  <Slides>13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9" baseType="lpstr">
      <vt:lpstr>Arial</vt:lpstr>
      <vt:lpstr>Arno Pro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Admin</cp:lastModifiedBy>
  <cp:revision>83</cp:revision>
  <cp:lastPrinted>2015-01-19T07:47:25Z</cp:lastPrinted>
  <dcterms:created xsi:type="dcterms:W3CDTF">2015-01-16T07:55:32Z</dcterms:created>
  <dcterms:modified xsi:type="dcterms:W3CDTF">2015-01-19T08:12:14Z</dcterms:modified>
</cp:coreProperties>
</file>