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56" r:id="rId1"/>
  </p:sldMasterIdLst>
  <p:notesMasterIdLst>
    <p:notesMasterId r:id="rId22"/>
  </p:notesMasterIdLst>
  <p:handoutMasterIdLst>
    <p:handoutMasterId r:id="rId23"/>
  </p:handoutMasterIdLst>
  <p:sldIdLst>
    <p:sldId id="666" r:id="rId2"/>
    <p:sldId id="667" r:id="rId3"/>
    <p:sldId id="548" r:id="rId4"/>
    <p:sldId id="647" r:id="rId5"/>
    <p:sldId id="655" r:id="rId6"/>
    <p:sldId id="631" r:id="rId7"/>
    <p:sldId id="632" r:id="rId8"/>
    <p:sldId id="664" r:id="rId9"/>
    <p:sldId id="663" r:id="rId10"/>
    <p:sldId id="662" r:id="rId11"/>
    <p:sldId id="661" r:id="rId12"/>
    <p:sldId id="660" r:id="rId13"/>
    <p:sldId id="659" r:id="rId14"/>
    <p:sldId id="633" r:id="rId15"/>
    <p:sldId id="657" r:id="rId16"/>
    <p:sldId id="646" r:id="rId17"/>
    <p:sldId id="649" r:id="rId18"/>
    <p:sldId id="648" r:id="rId19"/>
    <p:sldId id="636" r:id="rId20"/>
    <p:sldId id="66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7BC7"/>
    <a:srgbClr val="DE4218"/>
    <a:srgbClr val="004F8A"/>
    <a:srgbClr val="33CCFF"/>
    <a:srgbClr val="FF3399"/>
    <a:srgbClr val="6E92C8"/>
    <a:srgbClr val="6FA709"/>
    <a:srgbClr val="CB9807"/>
    <a:srgbClr val="2F356B"/>
    <a:srgbClr val="4E9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2619" autoAdjust="0"/>
  </p:normalViewPr>
  <p:slideViewPr>
    <p:cSldViewPr>
      <p:cViewPr varScale="1">
        <p:scale>
          <a:sx n="72" d="100"/>
          <a:sy n="72" d="100"/>
        </p:scale>
        <p:origin x="58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6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>
              <a:latin typeface="Cambria" pitchFamily="18" charset="0"/>
            </a:endParaRP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>
              <a:latin typeface="Cambria" pitchFamily="18" charset="0"/>
            </a:endParaRPr>
          </a:p>
        </p:txBody>
      </p:sp>
      <p:sp>
        <p:nvSpPr>
          <p:cNvPr id="211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>
              <a:latin typeface="Cambria" pitchFamily="18" charset="0"/>
            </a:endParaRPr>
          </a:p>
        </p:txBody>
      </p:sp>
      <p:sp>
        <p:nvSpPr>
          <p:cNvPr id="211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1EC0D8E-19F1-47B9-84AD-122317BEF013}" type="slidenum">
              <a:rPr lang="ru-RU">
                <a:latin typeface="Cambria" pitchFamily="18" charset="0"/>
              </a:rPr>
              <a:pPr>
                <a:defRPr/>
              </a:pPr>
              <a:t>‹#›</a:t>
            </a:fld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270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mbr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mbr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209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mbr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09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mbria" pitchFamily="18" charset="0"/>
              </a:defRPr>
            </a:lvl1pPr>
          </a:lstStyle>
          <a:p>
            <a:pPr>
              <a:defRPr/>
            </a:pPr>
            <a:fld id="{6A1E0A09-363D-489C-A021-FC95EC97B78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2650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mbri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mbri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mbri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mbri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mbri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76B831A5-3D0B-4C73-BA4A-4D9B1A528AD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F9DC4E-5A68-41FF-8E67-A34175D6CA1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F47B7-0A2D-4096-B54E-C87CCDC273B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E63CA-D534-45C8-B029-4ABE0B54C77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FB22782F-BCF7-4634-A32A-2B8A0869324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3F751-4732-4042-9B34-DFEF53C7648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F559BD-ADCE-4361-8190-54ECD7BFB7C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F03D2-8B96-4F15-B1E3-61F2E214B5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20BBF-0CAA-4749-AA7C-93565952B22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ADFC8-4A9B-4D51-88BD-9C830232194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041C4-AC07-4B5C-8C33-94EFA5B08A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F2B2215-A0FA-4EDA-AF57-E4031EA368C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3F751-4732-4042-9B34-DFEF53C76487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lvl="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2800" dirty="0">
                <a:latin typeface="+mj-lt"/>
              </a:rPr>
              <a:t>Титульный лист</a:t>
            </a:r>
          </a:p>
          <a:p>
            <a:pPr marL="514350" lvl="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2800" dirty="0">
                <a:latin typeface="+mj-lt"/>
              </a:rPr>
              <a:t> Оглавление</a:t>
            </a:r>
          </a:p>
          <a:p>
            <a:pPr marL="514350" lvl="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2800" dirty="0">
                <a:latin typeface="+mj-lt"/>
              </a:rPr>
              <a:t>Резюме</a:t>
            </a:r>
          </a:p>
          <a:p>
            <a:pPr marL="514350" lvl="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2800" dirty="0">
                <a:latin typeface="+mj-lt"/>
              </a:rPr>
              <a:t> Краткое описание проекта</a:t>
            </a:r>
          </a:p>
          <a:p>
            <a:pPr marL="514350" lvl="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2800" dirty="0">
                <a:latin typeface="+mj-lt"/>
              </a:rPr>
              <a:t> Анализ рыночной ситуации</a:t>
            </a:r>
          </a:p>
          <a:p>
            <a:pPr marL="514350" lvl="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2800" dirty="0">
                <a:latin typeface="+mj-lt"/>
              </a:rPr>
              <a:t> План маркетинга</a:t>
            </a:r>
          </a:p>
          <a:p>
            <a:pPr marL="514350" lvl="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2800" dirty="0">
                <a:latin typeface="+mj-lt"/>
              </a:rPr>
              <a:t> Организационный план </a:t>
            </a:r>
          </a:p>
          <a:p>
            <a:pPr marL="514350" lvl="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2800" dirty="0">
                <a:latin typeface="+mj-lt"/>
              </a:rPr>
              <a:t> Производственный план</a:t>
            </a:r>
          </a:p>
          <a:p>
            <a:pPr marL="514350" lvl="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2800" dirty="0">
                <a:latin typeface="+mj-lt"/>
              </a:rPr>
              <a:t> Анализ рисков</a:t>
            </a:r>
          </a:p>
          <a:p>
            <a:pPr marL="514350" lvl="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2800" dirty="0">
                <a:latin typeface="+mj-lt"/>
              </a:rPr>
              <a:t> Финансовый план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3525" y="366552"/>
            <a:ext cx="8616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+mj-lt"/>
              </a:rPr>
              <a:t>Структура бизнес-плана (</a:t>
            </a:r>
            <a:r>
              <a:rPr lang="en-US" sz="3600" b="1" dirty="0" smtClean="0">
                <a:latin typeface="+mj-lt"/>
              </a:rPr>
              <a:t>UNIDO</a:t>
            </a:r>
            <a:r>
              <a:rPr lang="ru-RU" sz="3600" b="1" dirty="0" smtClean="0">
                <a:latin typeface="+mj-lt"/>
              </a:rPr>
              <a:t>)</a:t>
            </a:r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496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E63CA-D534-45C8-B029-4ABE0B54C77A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75" y="1600200"/>
            <a:ext cx="7470882" cy="42672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0" y="4648200"/>
            <a:ext cx="3581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6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E63CA-D534-45C8-B029-4ABE0B54C77A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4000"/>
            <a:ext cx="7315199" cy="40136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24400" y="4451350"/>
            <a:ext cx="3581400" cy="146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E63CA-D534-45C8-B029-4ABE0B54C77A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0200"/>
            <a:ext cx="7587953" cy="41851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44753" y="4451350"/>
            <a:ext cx="3581400" cy="1333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97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92D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Где взять информацию?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E63CA-D534-45C8-B029-4ABE0B54C77A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64" y="2057400"/>
            <a:ext cx="8389321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9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E63CA-D534-45C8-B029-4ABE0B54C77A}" type="slidenum">
              <a:rPr lang="ru-RU" smtClean="0">
                <a:latin typeface="Arial Black" panose="020B0A04020102020204" pitchFamily="34" charset="0"/>
              </a:rPr>
              <a:pPr>
                <a:defRPr/>
              </a:pPr>
              <a:t>14</a:t>
            </a:fld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6596" y="1169988"/>
            <a:ext cx="81453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000" b="1" dirty="0" smtClean="0">
                <a:solidFill>
                  <a:srgbClr val="DE4218"/>
                </a:solidFill>
                <a:latin typeface="+mj-lt"/>
                <a:ea typeface="+mj-ea"/>
                <a:cs typeface="+mj-cs"/>
              </a:rPr>
              <a:t>Этап </a:t>
            </a:r>
            <a:r>
              <a:rPr lang="en-US" sz="3000" b="1" dirty="0" smtClean="0">
                <a:solidFill>
                  <a:srgbClr val="DE4218"/>
                </a:solidFill>
                <a:latin typeface="+mj-lt"/>
                <a:ea typeface="+mj-ea"/>
                <a:cs typeface="+mj-cs"/>
              </a:rPr>
              <a:t>III</a:t>
            </a:r>
            <a:r>
              <a:rPr lang="ru-RU" sz="3000" b="1" dirty="0" smtClean="0">
                <a:solidFill>
                  <a:srgbClr val="DE4218"/>
                </a:solidFill>
                <a:latin typeface="+mj-lt"/>
                <a:ea typeface="+mj-ea"/>
                <a:cs typeface="+mj-cs"/>
              </a:rPr>
              <a:t>. </a:t>
            </a:r>
            <a:r>
              <a:rPr lang="ru-RU" sz="3000" b="1" dirty="0">
                <a:solidFill>
                  <a:srgbClr val="DE4218"/>
                </a:solidFill>
                <a:latin typeface="+mj-lt"/>
                <a:ea typeface="+mj-ea"/>
                <a:cs typeface="+mj-cs"/>
              </a:rPr>
              <a:t>Анализ конкурентов:</a:t>
            </a:r>
          </a:p>
        </p:txBody>
      </p:sp>
      <p:pic>
        <p:nvPicPr>
          <p:cNvPr id="5" name="Рисунок 4" descr="http://moneymakerfactory.ru/Pics/verstka/img-721-140759758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60" y="2441545"/>
            <a:ext cx="7848600" cy="29717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62760" y="1911222"/>
            <a:ext cx="839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i="1" dirty="0" smtClean="0">
                <a:latin typeface="+mj-lt"/>
                <a:ea typeface="+mj-ea"/>
                <a:cs typeface="+mj-cs"/>
              </a:rPr>
              <a:t>3.1.</a:t>
            </a:r>
            <a:endParaRPr lang="ru-RU" sz="2800" i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2170" y="2094462"/>
            <a:ext cx="7462814" cy="347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15"/>
              </a:lnSpc>
              <a:spcBef>
                <a:spcPts val="1500"/>
              </a:spcBef>
              <a:spcAft>
                <a:spcPts val="1500"/>
              </a:spcAft>
            </a:pPr>
            <a:r>
              <a:rPr lang="ru-RU" sz="2800" i="1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Определяем </a:t>
            </a:r>
            <a:r>
              <a:rPr lang="ru-RU" sz="2800" i="1" dirty="0" smtClean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ключевых конкурентов</a:t>
            </a:r>
            <a:endParaRPr lang="ru-RU" sz="2800" i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33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92D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Кто такие «конкуренты»?</a:t>
            </a:r>
            <a:endParaRPr lang="ru-RU" sz="3600" b="1" dirty="0">
              <a:solidFill>
                <a:srgbClr val="92D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E63CA-D534-45C8-B029-4ABE0B54C77A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7970"/>
          <a:stretch/>
        </p:blipFill>
        <p:spPr>
          <a:xfrm>
            <a:off x="762000" y="1981764"/>
            <a:ext cx="7848600" cy="335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0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E63CA-D534-45C8-B029-4ABE0B54C77A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50093" y="1846690"/>
            <a:ext cx="8001000" cy="3579527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2800" dirty="0">
                <a:latin typeface="+mj-lt"/>
              </a:rPr>
              <a:t>восприятие потребителем;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2800" dirty="0">
                <a:latin typeface="+mj-lt"/>
              </a:rPr>
              <a:t>объем продаж; </a:t>
            </a:r>
          </a:p>
          <a:p>
            <a:pPr marL="274320" lvl="0" indent="-27432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2800" dirty="0">
                <a:latin typeface="+mj-lt"/>
              </a:rPr>
              <a:t>цена;</a:t>
            </a:r>
          </a:p>
          <a:p>
            <a:pPr marL="274320" lvl="0" indent="-27432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2800" dirty="0">
                <a:latin typeface="+mj-lt"/>
              </a:rPr>
              <a:t> уровень сервиса и дополнительные услуги;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2800" dirty="0">
                <a:latin typeface="+mj-lt"/>
              </a:rPr>
              <a:t>ассортимент;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2800" dirty="0">
                <a:latin typeface="+mj-lt"/>
              </a:rPr>
              <a:t>качество товара; </a:t>
            </a:r>
          </a:p>
          <a:p>
            <a:pPr marL="274320" lvl="0" indent="-27432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2800" dirty="0">
                <a:latin typeface="+mj-lt"/>
              </a:rPr>
              <a:t>рекламная </a:t>
            </a:r>
            <a:r>
              <a:rPr lang="ru-RU" sz="2800" dirty="0" smtClean="0">
                <a:latin typeface="+mj-lt"/>
              </a:rPr>
              <a:t>активность</a:t>
            </a:r>
            <a:r>
              <a:rPr lang="ru-RU" sz="2800" dirty="0">
                <a:latin typeface="+mj-lt"/>
              </a:rPr>
              <a:t>;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2800" dirty="0">
                <a:latin typeface="+mj-lt"/>
              </a:rPr>
              <a:t>м</a:t>
            </a:r>
            <a:r>
              <a:rPr lang="ru-RU" sz="2800" dirty="0" smtClean="0">
                <a:latin typeface="+mj-lt"/>
              </a:rPr>
              <a:t>естонахождение.</a:t>
            </a:r>
            <a:endParaRPr lang="ru-RU" sz="2800" dirty="0">
              <a:latin typeface="+mj-lt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kumimoji="0" lang="ru-RU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1" y="1219200"/>
            <a:ext cx="76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000" i="1" dirty="0" smtClean="0">
                <a:latin typeface="+mj-lt"/>
                <a:ea typeface="+mj-ea"/>
                <a:cs typeface="+mj-cs"/>
              </a:rPr>
              <a:t>3.2</a:t>
            </a:r>
            <a:endParaRPr lang="ru-RU" sz="3000" i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9186" y="1422977"/>
            <a:ext cx="7462814" cy="347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15"/>
              </a:lnSpc>
              <a:spcBef>
                <a:spcPts val="1500"/>
              </a:spcBef>
              <a:spcAft>
                <a:spcPts val="1500"/>
              </a:spcAft>
            </a:pPr>
            <a:r>
              <a:rPr lang="ru-RU" sz="2800" i="1" dirty="0" smtClean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Собираем о них информацию</a:t>
            </a:r>
            <a:endParaRPr lang="ru-RU" sz="2800" i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09800" y="5476779"/>
            <a:ext cx="670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defRPr/>
            </a:pPr>
            <a:r>
              <a:rPr lang="ru-RU" sz="2400" b="1" i="1" dirty="0" smtClean="0">
                <a:solidFill>
                  <a:srgbClr val="B17BC7"/>
                </a:solidFill>
                <a:latin typeface="+mj-lt"/>
              </a:rPr>
              <a:t>Анализ </a:t>
            </a:r>
            <a:r>
              <a:rPr lang="ru-RU" sz="2400" b="1" i="1" dirty="0">
                <a:solidFill>
                  <a:srgbClr val="B17BC7"/>
                </a:solidFill>
                <a:latin typeface="+mj-lt"/>
              </a:rPr>
              <a:t>рынка и конкурентов в ретроспективе </a:t>
            </a:r>
          </a:p>
        </p:txBody>
      </p:sp>
    </p:spTree>
    <p:extLst>
      <p:ext uri="{BB962C8B-B14F-4D97-AF65-F5344CB8AC3E}">
        <p14:creationId xmlns:p14="http://schemas.microsoft.com/office/powerpoint/2010/main" val="150091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/>
              <a:t>3.3. Пример</a:t>
            </a:r>
            <a:endParaRPr lang="ru-RU" sz="2800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E63CA-D534-45C8-B029-4ABE0B54C77A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412773"/>
              </p:ext>
            </p:extLst>
          </p:nvPr>
        </p:nvGraphicFramePr>
        <p:xfrm>
          <a:off x="429491" y="838200"/>
          <a:ext cx="8268853" cy="5724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853"/>
                <a:gridCol w="1600200"/>
                <a:gridCol w="1637147"/>
                <a:gridCol w="1371600"/>
                <a:gridCol w="1258453"/>
                <a:gridCol w="2133600"/>
              </a:tblGrid>
              <a:tr h="4326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№</a:t>
                      </a:r>
                      <a:endParaRPr lang="ru-RU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0" marR="49190" marT="24595" marB="245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Факторы</a:t>
                      </a:r>
                      <a:endParaRPr lang="ru-RU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0" marR="49190" marT="24595" marB="245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4"/>
                          </a:solidFill>
                          <a:effectLst/>
                          <a:latin typeface="+mj-lt"/>
                        </a:rPr>
                        <a:t>К 1</a:t>
                      </a:r>
                      <a:endParaRPr lang="ru-RU" sz="1400" dirty="0">
                        <a:solidFill>
                          <a:schemeClr val="accent4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0" marR="49190" marT="24595" marB="245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4"/>
                          </a:solidFill>
                          <a:effectLst/>
                          <a:latin typeface="+mj-lt"/>
                        </a:rPr>
                        <a:t>К 2</a:t>
                      </a:r>
                      <a:endParaRPr lang="ru-RU" sz="1400" dirty="0">
                        <a:solidFill>
                          <a:schemeClr val="accent4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0" marR="49190" marT="24595" marB="245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4"/>
                          </a:solidFill>
                          <a:effectLst/>
                          <a:latin typeface="+mj-lt"/>
                        </a:rPr>
                        <a:t>К 3</a:t>
                      </a:r>
                      <a:endParaRPr lang="ru-RU" sz="1400" dirty="0">
                        <a:solidFill>
                          <a:schemeClr val="accent4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0" marR="49190" marT="24595" marB="245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Ваша компания</a:t>
                      </a:r>
                      <a:endParaRPr lang="ru-RU" sz="1400" dirty="0">
                        <a:solidFill>
                          <a:schemeClr val="accent4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0" marR="49190" marT="24595" marB="24595" anchor="ctr"/>
                </a:tc>
              </a:tr>
              <a:tr h="11235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1</a:t>
                      </a:r>
                      <a:endParaRPr lang="ru-RU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0" marR="49190" marT="24595" marB="24595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Ассортимент  </a:t>
                      </a:r>
                      <a:br>
                        <a:rPr lang="ru-RU" sz="1400" dirty="0">
                          <a:effectLst/>
                          <a:latin typeface="+mj-lt"/>
                        </a:rPr>
                      </a:br>
                      <a:endParaRPr lang="ru-RU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0" marR="49190" marT="24595" marB="245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10</a:t>
                      </a:r>
                      <a:endParaRPr lang="ru-RU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0" marR="49190" marT="24595" marB="245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7</a:t>
                      </a:r>
                      <a:endParaRPr lang="ru-RU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0" marR="49190" marT="24595" marB="245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10</a:t>
                      </a:r>
                      <a:endParaRPr lang="ru-RU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0" marR="49190" marT="24595" marB="245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10</a:t>
                      </a:r>
                      <a:endParaRPr lang="ru-RU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0" marR="49190" marT="24595" marB="24595" anchor="ctr"/>
                </a:tc>
              </a:tr>
              <a:tr h="8802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2</a:t>
                      </a:r>
                      <a:endParaRPr lang="ru-RU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0" marR="49190" marT="24595" marB="2459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Наличие и </a:t>
                      </a:r>
                      <a:r>
                        <a:rPr lang="ru-RU" sz="1400" dirty="0" smtClean="0">
                          <a:effectLst/>
                          <a:latin typeface="+mj-lt"/>
                        </a:rPr>
                        <a:t>сроки</a:t>
                      </a:r>
                      <a:r>
                        <a:rPr lang="ru-RU" sz="14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j-lt"/>
                        </a:rPr>
                        <a:t>поставки </a:t>
                      </a:r>
                      <a:r>
                        <a:rPr lang="ru-RU" sz="1400" dirty="0">
                          <a:effectLst/>
                          <a:latin typeface="+mj-lt"/>
                        </a:rPr>
                        <a:t/>
                      </a:r>
                      <a:br>
                        <a:rPr lang="ru-RU" sz="1400" dirty="0">
                          <a:effectLst/>
                          <a:latin typeface="+mj-lt"/>
                        </a:rPr>
                      </a:br>
                      <a:r>
                        <a:rPr lang="ru-RU" sz="1400" dirty="0" smtClean="0">
                          <a:effectLst/>
                          <a:latin typeface="+mj-lt"/>
                        </a:rPr>
                        <a:t>товаров </a:t>
                      </a:r>
                      <a:r>
                        <a:rPr lang="ru-RU" sz="1400" dirty="0">
                          <a:effectLst/>
                          <a:latin typeface="+mj-lt"/>
                        </a:rPr>
                        <a:t>(заказ)</a:t>
                      </a:r>
                      <a:endParaRPr lang="ru-RU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0" marR="49190" marT="24595" marB="245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5</a:t>
                      </a:r>
                      <a:br>
                        <a:rPr lang="ru-RU" sz="1400" dirty="0">
                          <a:effectLst/>
                          <a:latin typeface="+mj-lt"/>
                        </a:rPr>
                      </a:br>
                      <a:r>
                        <a:rPr lang="ru-RU" sz="1400" b="1" dirty="0" smtClean="0">
                          <a:solidFill>
                            <a:srgbClr val="DE4218"/>
                          </a:solidFill>
                          <a:effectLst/>
                          <a:latin typeface="+mj-lt"/>
                        </a:rPr>
                        <a:t>нет</a:t>
                      </a:r>
                      <a:r>
                        <a:rPr lang="ru-RU" sz="1400" b="1" dirty="0">
                          <a:solidFill>
                            <a:srgbClr val="DE4218"/>
                          </a:solidFill>
                          <a:effectLst/>
                          <a:latin typeface="+mj-lt"/>
                        </a:rPr>
                        <a:t>,</a:t>
                      </a:r>
                      <a:br>
                        <a:rPr lang="ru-RU" sz="1400" b="1" dirty="0">
                          <a:solidFill>
                            <a:srgbClr val="DE4218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1400" b="1" dirty="0">
                          <a:solidFill>
                            <a:srgbClr val="DE4218"/>
                          </a:solidFill>
                          <a:effectLst/>
                          <a:latin typeface="+mj-lt"/>
                        </a:rPr>
                        <a:t>14 </a:t>
                      </a:r>
                      <a:r>
                        <a:rPr lang="ru-RU" sz="1400" b="1" dirty="0" err="1">
                          <a:solidFill>
                            <a:srgbClr val="DE4218"/>
                          </a:solidFill>
                          <a:effectLst/>
                          <a:latin typeface="+mj-lt"/>
                        </a:rPr>
                        <a:t>дн</a:t>
                      </a:r>
                      <a:r>
                        <a:rPr lang="ru-RU" sz="1400" b="1" dirty="0">
                          <a:solidFill>
                            <a:srgbClr val="DE4218"/>
                          </a:solidFill>
                          <a:effectLst/>
                          <a:latin typeface="+mj-lt"/>
                        </a:rPr>
                        <a:t>.</a:t>
                      </a:r>
                      <a:endParaRPr lang="ru-RU" sz="1400" b="1" dirty="0">
                        <a:solidFill>
                          <a:srgbClr val="DE4218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0" marR="49190" marT="24595" marB="245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3</a:t>
                      </a:r>
                      <a:br>
                        <a:rPr lang="ru-RU" sz="1400" dirty="0">
                          <a:effectLst/>
                          <a:latin typeface="+mj-lt"/>
                        </a:rPr>
                      </a:br>
                      <a:r>
                        <a:rPr lang="ru-RU" sz="1400" b="1" dirty="0" smtClean="0">
                          <a:solidFill>
                            <a:srgbClr val="DE4218"/>
                          </a:solidFill>
                          <a:effectLst/>
                          <a:latin typeface="+mj-lt"/>
                        </a:rPr>
                        <a:t>нет</a:t>
                      </a:r>
                      <a:r>
                        <a:rPr lang="ru-RU" sz="1400" b="1" dirty="0">
                          <a:solidFill>
                            <a:srgbClr val="DE4218"/>
                          </a:solidFill>
                          <a:effectLst/>
                          <a:latin typeface="+mj-lt"/>
                        </a:rPr>
                        <a:t>,</a:t>
                      </a:r>
                      <a:br>
                        <a:rPr lang="ru-RU" sz="1400" b="1" dirty="0">
                          <a:solidFill>
                            <a:srgbClr val="DE4218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1400" b="1" dirty="0">
                          <a:solidFill>
                            <a:srgbClr val="DE4218"/>
                          </a:solidFill>
                          <a:effectLst/>
                          <a:latin typeface="+mj-lt"/>
                        </a:rPr>
                        <a:t>14 </a:t>
                      </a:r>
                      <a:r>
                        <a:rPr lang="ru-RU" sz="1400" b="1" dirty="0" err="1">
                          <a:solidFill>
                            <a:srgbClr val="DE4218"/>
                          </a:solidFill>
                          <a:effectLst/>
                          <a:latin typeface="+mj-lt"/>
                        </a:rPr>
                        <a:t>дн</a:t>
                      </a:r>
                      <a:r>
                        <a:rPr lang="ru-RU" sz="1400" b="1" dirty="0">
                          <a:solidFill>
                            <a:srgbClr val="DE4218"/>
                          </a:solidFill>
                          <a:effectLst/>
                          <a:latin typeface="+mj-lt"/>
                        </a:rPr>
                        <a:t>.</a:t>
                      </a:r>
                      <a:endParaRPr lang="ru-RU" sz="1400" b="1" dirty="0">
                        <a:solidFill>
                          <a:srgbClr val="DE4218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0" marR="49190" marT="24595" marB="245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6</a:t>
                      </a:r>
                      <a:br>
                        <a:rPr lang="ru-RU" sz="1400" dirty="0">
                          <a:effectLst/>
                          <a:latin typeface="+mj-lt"/>
                        </a:rPr>
                      </a:br>
                      <a:r>
                        <a:rPr lang="ru-RU" sz="1400" b="1" dirty="0" smtClean="0">
                          <a:solidFill>
                            <a:srgbClr val="DE4218"/>
                          </a:solidFill>
                          <a:effectLst/>
                          <a:latin typeface="+mj-lt"/>
                        </a:rPr>
                        <a:t>частично</a:t>
                      </a:r>
                      <a:r>
                        <a:rPr lang="ru-RU" sz="1400" b="1" dirty="0">
                          <a:solidFill>
                            <a:srgbClr val="DE4218"/>
                          </a:solidFill>
                          <a:effectLst/>
                          <a:latin typeface="+mj-lt"/>
                        </a:rPr>
                        <a:t>, </a:t>
                      </a:r>
                      <a:endParaRPr lang="ru-RU" sz="1400" b="1" dirty="0" smtClean="0">
                        <a:solidFill>
                          <a:srgbClr val="DE4218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DE4218"/>
                          </a:solidFill>
                          <a:effectLst/>
                          <a:latin typeface="+mj-lt"/>
                        </a:rPr>
                        <a:t>14 </a:t>
                      </a:r>
                      <a:r>
                        <a:rPr lang="ru-RU" sz="1400" b="1" dirty="0" err="1">
                          <a:solidFill>
                            <a:srgbClr val="DE4218"/>
                          </a:solidFill>
                          <a:effectLst/>
                          <a:latin typeface="+mj-lt"/>
                        </a:rPr>
                        <a:t>дн</a:t>
                      </a:r>
                      <a:r>
                        <a:rPr lang="ru-RU" sz="1400" b="1" dirty="0">
                          <a:solidFill>
                            <a:srgbClr val="DE4218"/>
                          </a:solidFill>
                          <a:effectLst/>
                          <a:latin typeface="+mj-lt"/>
                        </a:rPr>
                        <a:t>.</a:t>
                      </a:r>
                      <a:endParaRPr lang="ru-RU" sz="1400" b="1" dirty="0">
                        <a:solidFill>
                          <a:srgbClr val="DE4218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0" marR="49190" marT="24595" marB="245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8</a:t>
                      </a:r>
                      <a:br>
                        <a:rPr lang="ru-RU" sz="1400" dirty="0">
                          <a:effectLst/>
                          <a:latin typeface="+mj-lt"/>
                        </a:rPr>
                      </a:br>
                      <a:r>
                        <a:rPr lang="ru-RU" sz="1400" b="1" dirty="0">
                          <a:solidFill>
                            <a:srgbClr val="DE4218"/>
                          </a:solidFill>
                          <a:effectLst/>
                          <a:latin typeface="+mj-lt"/>
                        </a:rPr>
                        <a:t>в большом</a:t>
                      </a:r>
                      <a:br>
                        <a:rPr lang="ru-RU" sz="1400" b="1" dirty="0">
                          <a:solidFill>
                            <a:srgbClr val="DE4218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1400" b="1" dirty="0">
                          <a:solidFill>
                            <a:srgbClr val="DE4218"/>
                          </a:solidFill>
                          <a:effectLst/>
                          <a:latin typeface="+mj-lt"/>
                        </a:rPr>
                        <a:t>объеме,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DE4218"/>
                          </a:solidFill>
                          <a:effectLst/>
                          <a:latin typeface="+mj-lt"/>
                        </a:rPr>
                        <a:t>10 </a:t>
                      </a:r>
                      <a:r>
                        <a:rPr lang="ru-RU" sz="1400" b="1" dirty="0" err="1">
                          <a:solidFill>
                            <a:srgbClr val="DE4218"/>
                          </a:solidFill>
                          <a:effectLst/>
                          <a:latin typeface="+mj-lt"/>
                        </a:rPr>
                        <a:t>дн</a:t>
                      </a:r>
                      <a:r>
                        <a:rPr lang="ru-RU" sz="1400" b="1" dirty="0">
                          <a:solidFill>
                            <a:srgbClr val="DE4218"/>
                          </a:solidFill>
                          <a:effectLst/>
                          <a:latin typeface="+mj-lt"/>
                        </a:rPr>
                        <a:t>.</a:t>
                      </a:r>
                      <a:endParaRPr lang="ru-RU" sz="1400" b="1" dirty="0">
                        <a:solidFill>
                          <a:srgbClr val="DE4218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0" marR="49190" marT="24595" marB="24595" anchor="ctr"/>
                </a:tc>
              </a:tr>
              <a:tr h="46412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3</a:t>
                      </a:r>
                      <a:endParaRPr lang="ru-RU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0" marR="49190" marT="24595" marB="2459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Уровень </a:t>
                      </a:r>
                      <a:r>
                        <a:rPr lang="ru-RU" sz="1400" dirty="0" smtClean="0">
                          <a:effectLst/>
                          <a:latin typeface="+mj-lt"/>
                        </a:rPr>
                        <a:t>цен</a:t>
                      </a:r>
                      <a:endParaRPr lang="ru-RU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0" marR="49190" marT="24595" marB="245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7</a:t>
                      </a:r>
                      <a:br>
                        <a:rPr lang="ru-RU" sz="1400" dirty="0">
                          <a:effectLst/>
                          <a:latin typeface="+mj-lt"/>
                        </a:rPr>
                      </a:br>
                      <a:r>
                        <a:rPr lang="ru-RU" sz="1400" dirty="0">
                          <a:effectLst/>
                          <a:latin typeface="+mj-lt"/>
                        </a:rPr>
                        <a:t>средняя</a:t>
                      </a:r>
                      <a:endParaRPr lang="ru-RU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0" marR="49190" marT="24595" marB="245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8</a:t>
                      </a:r>
                      <a:br>
                        <a:rPr lang="ru-RU" sz="1400" dirty="0">
                          <a:effectLst/>
                          <a:latin typeface="+mj-lt"/>
                        </a:rPr>
                      </a:br>
                      <a:r>
                        <a:rPr lang="ru-RU" sz="1400" dirty="0">
                          <a:effectLst/>
                          <a:latin typeface="+mj-lt"/>
                        </a:rPr>
                        <a:t>низкая</a:t>
                      </a:r>
                      <a:endParaRPr lang="ru-RU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0" marR="49190" marT="24595" marB="245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9</a:t>
                      </a:r>
                      <a:br>
                        <a:rPr lang="ru-RU" sz="1400">
                          <a:effectLst/>
                          <a:latin typeface="+mj-lt"/>
                        </a:rPr>
                      </a:br>
                      <a:r>
                        <a:rPr lang="ru-RU" sz="1400">
                          <a:effectLst/>
                          <a:latin typeface="+mj-lt"/>
                        </a:rPr>
                        <a:t>средняя</a:t>
                      </a:r>
                      <a:endParaRPr lang="ru-RU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0" marR="49190" marT="24595" marB="245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5</a:t>
                      </a:r>
                      <a:br>
                        <a:rPr lang="ru-RU" sz="1400">
                          <a:effectLst/>
                          <a:latin typeface="+mj-lt"/>
                        </a:rPr>
                      </a:br>
                      <a:r>
                        <a:rPr lang="ru-RU" sz="1400">
                          <a:effectLst/>
                          <a:latin typeface="+mj-lt"/>
                        </a:rPr>
                        <a:t>высокая</a:t>
                      </a:r>
                      <a:endParaRPr lang="ru-RU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0" marR="49190" marT="24595" marB="24595" anchor="ctr"/>
                </a:tc>
              </a:tr>
              <a:tr h="108834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4</a:t>
                      </a:r>
                      <a:endParaRPr lang="ru-RU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0" marR="49190" marT="24595" marB="2459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Акции, скидки, бонусы, дисконт</a:t>
                      </a:r>
                      <a:endParaRPr lang="ru-RU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0" marR="49190" marT="24595" marB="245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5</a:t>
                      </a:r>
                      <a:br>
                        <a:rPr lang="ru-RU" sz="1400" dirty="0">
                          <a:effectLst/>
                          <a:latin typeface="+mj-lt"/>
                        </a:rPr>
                      </a:br>
                      <a:r>
                        <a:rPr lang="ru-RU" sz="1400" b="1" dirty="0">
                          <a:solidFill>
                            <a:srgbClr val="DE4218"/>
                          </a:solidFill>
                          <a:effectLst/>
                          <a:latin typeface="+mj-lt"/>
                        </a:rPr>
                        <a:t>Скидки 5%</a:t>
                      </a:r>
                      <a:endParaRPr lang="ru-RU" sz="1400" b="1" dirty="0">
                        <a:solidFill>
                          <a:srgbClr val="DE4218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0" marR="49190" marT="24595" marB="245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3</a:t>
                      </a:r>
                      <a:br>
                        <a:rPr lang="ru-RU" sz="1400" dirty="0">
                          <a:effectLst/>
                          <a:latin typeface="+mj-lt"/>
                        </a:rPr>
                      </a:br>
                      <a:r>
                        <a:rPr kumimoji="0" lang="ru-RU" sz="1400" b="1" kern="1200" dirty="0">
                          <a:solidFill>
                            <a:srgbClr val="DE4218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скидки через</a:t>
                      </a:r>
                      <a:br>
                        <a:rPr kumimoji="0" lang="ru-RU" sz="1400" b="1" kern="1200" dirty="0">
                          <a:solidFill>
                            <a:srgbClr val="DE4218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ru-RU" sz="1400" b="1" kern="1200" dirty="0">
                          <a:solidFill>
                            <a:srgbClr val="DE4218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руководство</a:t>
                      </a:r>
                    </a:p>
                  </a:txBody>
                  <a:tcPr marL="49190" marR="49190" marT="24595" marB="245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7</a:t>
                      </a:r>
                      <a:br>
                        <a:rPr lang="ru-RU" sz="1400" dirty="0">
                          <a:effectLst/>
                          <a:latin typeface="+mj-lt"/>
                        </a:rPr>
                      </a:br>
                      <a:r>
                        <a:rPr kumimoji="0" lang="ru-RU" sz="1400" b="1" kern="1200" dirty="0">
                          <a:solidFill>
                            <a:srgbClr val="DE4218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скидки от </a:t>
                      </a:r>
                      <a:br>
                        <a:rPr kumimoji="0" lang="ru-RU" sz="1400" b="1" kern="1200" dirty="0">
                          <a:solidFill>
                            <a:srgbClr val="DE4218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ru-RU" sz="1400" b="1" kern="1200" dirty="0">
                          <a:solidFill>
                            <a:srgbClr val="DE4218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объема 5-10%</a:t>
                      </a:r>
                    </a:p>
                  </a:txBody>
                  <a:tcPr marL="49190" marR="49190" marT="24595" marB="2459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</a:rPr>
                        <a:t>5</a:t>
                      </a:r>
                      <a:br>
                        <a:rPr lang="ru-RU" sz="1400" dirty="0" smtClean="0">
                          <a:effectLst/>
                          <a:latin typeface="+mj-lt"/>
                        </a:rPr>
                      </a:br>
                      <a:r>
                        <a:rPr kumimoji="0" lang="ru-RU" sz="1400" b="1" kern="1200" dirty="0" smtClean="0">
                          <a:solidFill>
                            <a:srgbClr val="DE4218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скидки до 5% от</a:t>
                      </a:r>
                      <a:br>
                        <a:rPr kumimoji="0" lang="ru-RU" sz="1400" b="1" kern="1200" dirty="0" smtClean="0">
                          <a:solidFill>
                            <a:srgbClr val="DE4218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ru-RU" sz="1400" b="1" kern="1200" dirty="0" smtClean="0">
                          <a:solidFill>
                            <a:srgbClr val="DE4218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30 тыс. руб.</a:t>
                      </a:r>
                    </a:p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DE4218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 пост.</a:t>
                      </a:r>
                      <a:br>
                        <a:rPr kumimoji="0" lang="ru-RU" sz="1400" b="1" kern="1200" dirty="0" smtClean="0">
                          <a:solidFill>
                            <a:srgbClr val="DE4218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ru-RU" sz="1400" b="1" kern="1200" dirty="0" smtClean="0">
                          <a:solidFill>
                            <a:srgbClr val="DE4218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клиентам</a:t>
                      </a:r>
                      <a:endParaRPr kumimoji="0" lang="ru-RU" sz="1400" b="1" kern="1200" dirty="0">
                        <a:solidFill>
                          <a:srgbClr val="DE4218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9190" marR="49190" marT="24595" marB="24595" anchor="ctr"/>
                </a:tc>
              </a:tr>
              <a:tr h="105612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5</a:t>
                      </a:r>
                      <a:endParaRPr lang="ru-RU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0" marR="49190" marT="24595" marB="2459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  <a:r>
                        <a:rPr lang="ru-RU" sz="14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сайта</a:t>
                      </a:r>
                      <a:endParaRPr lang="ru-RU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0" marR="49190" marT="24595" marB="2459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3</a:t>
                      </a:r>
                      <a:br>
                        <a:rPr lang="ru-RU" sz="1400" dirty="0">
                          <a:effectLst/>
                          <a:latin typeface="+mj-lt"/>
                        </a:rPr>
                      </a:br>
                      <a:r>
                        <a:rPr kumimoji="0" lang="ru-RU" sz="1400" b="1" kern="1200" dirty="0" smtClean="0">
                          <a:solidFill>
                            <a:srgbClr val="DE4218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1400" b="1" kern="1200" dirty="0">
                        <a:solidFill>
                          <a:srgbClr val="DE4218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9190" marR="49190" marT="24595" marB="2459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3</a:t>
                      </a:r>
                      <a:br>
                        <a:rPr lang="ru-RU" sz="1400" dirty="0">
                          <a:effectLst/>
                          <a:latin typeface="+mj-lt"/>
                        </a:rPr>
                      </a:br>
                      <a:r>
                        <a:rPr kumimoji="0" lang="ru-RU" sz="1400" b="1" kern="1200" dirty="0">
                          <a:solidFill>
                            <a:srgbClr val="DE4218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отсутствует</a:t>
                      </a:r>
                    </a:p>
                  </a:txBody>
                  <a:tcPr marL="49190" marR="49190" marT="24595" marB="2459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4</a:t>
                      </a:r>
                      <a:br>
                        <a:rPr lang="ru-RU" sz="1400" dirty="0">
                          <a:effectLst/>
                          <a:latin typeface="+mj-lt"/>
                        </a:rPr>
                      </a:br>
                      <a:r>
                        <a:rPr kumimoji="0" lang="ru-RU" sz="1400" b="1" kern="1200" dirty="0" smtClean="0">
                          <a:solidFill>
                            <a:srgbClr val="DE4218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есть, но информация неактуальна</a:t>
                      </a:r>
                      <a:endParaRPr kumimoji="0" lang="ru-RU" sz="1400" b="1" kern="1200" dirty="0">
                        <a:solidFill>
                          <a:srgbClr val="DE4218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9190" marR="49190" marT="24595" marB="2459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4</a:t>
                      </a:r>
                      <a:br>
                        <a:rPr lang="ru-RU" sz="1400" dirty="0">
                          <a:effectLst/>
                          <a:latin typeface="+mj-lt"/>
                        </a:rPr>
                      </a:br>
                      <a:r>
                        <a:rPr lang="ru-RU" sz="1400" dirty="0"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sz="1400" b="1" kern="1200" dirty="0">
                          <a:solidFill>
                            <a:srgbClr val="DE4218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доставка платная,</a:t>
                      </a:r>
                      <a:br>
                        <a:rPr kumimoji="0" lang="ru-RU" sz="1400" b="1" kern="1200" dirty="0">
                          <a:solidFill>
                            <a:srgbClr val="DE4218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ru-RU" sz="1400" b="1" kern="1200" dirty="0">
                          <a:solidFill>
                            <a:srgbClr val="DE4218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разгрузка отсутствует</a:t>
                      </a:r>
                    </a:p>
                  </a:txBody>
                  <a:tcPr marL="49190" marR="49190" marT="24595" marB="24595" anchor="ctr"/>
                </a:tc>
              </a:tr>
              <a:tr h="85420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</a:rPr>
                        <a:t>6</a:t>
                      </a:r>
                      <a:endParaRPr lang="ru-RU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0" marR="49190" marT="24595" marB="2459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Услуги сервиса, </a:t>
                      </a:r>
                      <a:r>
                        <a:rPr lang="ru-RU" sz="1400" dirty="0" smtClean="0">
                          <a:effectLst/>
                          <a:latin typeface="+mj-lt"/>
                        </a:rPr>
                        <a:t>гарантия, тех. обслуживание</a:t>
                      </a:r>
                      <a:endParaRPr lang="ru-RU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0" marR="49190" marT="24595" marB="245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5</a:t>
                      </a:r>
                      <a:br>
                        <a:rPr lang="ru-RU" sz="1400" dirty="0">
                          <a:effectLst/>
                          <a:latin typeface="+mj-lt"/>
                        </a:rPr>
                      </a:br>
                      <a:r>
                        <a:rPr lang="ru-RU" sz="1400" dirty="0">
                          <a:effectLst/>
                          <a:latin typeface="+mj-lt"/>
                        </a:rPr>
                        <a:t>  </a:t>
                      </a:r>
                      <a:r>
                        <a:rPr kumimoji="0" lang="ru-RU" sz="1400" b="1" kern="1200" dirty="0">
                          <a:solidFill>
                            <a:srgbClr val="DE4218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установка бесплатно</a:t>
                      </a:r>
                    </a:p>
                  </a:txBody>
                  <a:tcPr marL="49190" marR="49190" marT="24595" marB="245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</a:rPr>
                        <a:t>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DE4218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отсутствует</a:t>
                      </a:r>
                      <a:r>
                        <a:rPr kumimoji="0" lang="ru-RU" sz="1400" b="1" kern="1200" dirty="0">
                          <a:solidFill>
                            <a:srgbClr val="DE4218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400" b="1" kern="1200" dirty="0">
                          <a:solidFill>
                            <a:srgbClr val="DE4218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ru-RU" sz="1400" dirty="0">
                          <a:effectLst/>
                          <a:latin typeface="+mj-lt"/>
                        </a:rPr>
                        <a:t> </a:t>
                      </a:r>
                      <a:endParaRPr lang="ru-RU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0" marR="49190" marT="24595" marB="245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5</a:t>
                      </a:r>
                    </a:p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rgbClr val="DE4218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установка бесплатно</a:t>
                      </a:r>
                    </a:p>
                  </a:txBody>
                  <a:tcPr marL="49190" marR="49190" marT="24595" marB="245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</a:rPr>
                        <a:t>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DE4218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тех. обслуживание и гарантия 1 год</a:t>
                      </a:r>
                      <a:endParaRPr kumimoji="0" lang="ru-RU" sz="1400" b="1" kern="1200" dirty="0">
                        <a:solidFill>
                          <a:srgbClr val="DE4218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9190" marR="49190" marT="24595" marB="24595" anchor="ctr"/>
                </a:tc>
              </a:tr>
              <a:tr h="41055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 </a:t>
                      </a:r>
                      <a:endParaRPr lang="ru-RU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0" marR="49190" marT="24595" marB="2459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</a:rPr>
                        <a:t>ИТОГО</a:t>
                      </a:r>
                      <a:endParaRPr lang="ru-RU" sz="14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0" marR="49190" marT="24595" marB="245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35</a:t>
                      </a:r>
                      <a:endParaRPr lang="ru-RU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0" marR="49190" marT="24595" marB="245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27</a:t>
                      </a:r>
                      <a:endParaRPr lang="ru-RU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0" marR="49190" marT="24595" marB="245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41</a:t>
                      </a:r>
                      <a:endParaRPr lang="ru-RU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0" marR="49190" marT="24595" marB="245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40</a:t>
                      </a:r>
                      <a:endParaRPr lang="ru-RU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0" marR="49190" marT="24595" marB="2459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18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66799"/>
            <a:ext cx="8458200" cy="556601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B17BC7"/>
                </a:solidFill>
              </a:rPr>
              <a:t>3.4. Ваш потребитель…какой он? </a:t>
            </a:r>
            <a:endParaRPr lang="ru-RU" sz="2800" b="1" i="1" dirty="0">
              <a:solidFill>
                <a:srgbClr val="B17BC7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E63CA-D534-45C8-B029-4ABE0B54C77A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38346"/>
            <a:ext cx="4029206" cy="268125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4127" y="5676254"/>
            <a:ext cx="8458200" cy="565150"/>
          </a:xfrm>
          <a:prstGeom prst="rect">
            <a:avLst/>
          </a:prstGeom>
        </p:spPr>
        <p:txBody>
          <a:bodyPr vert="horz" anchor="b" anchorCtr="0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b="1" i="1" dirty="0" smtClean="0"/>
              <a:t>Находим золотую середину между портретом и вашими плюсами</a:t>
            </a:r>
            <a:endParaRPr lang="ru-RU" sz="28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29200" y="1846584"/>
            <a:ext cx="3657600" cy="2464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1650"/>
              </a:lnSpc>
              <a:spcAft>
                <a:spcPts val="1125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b="1" dirty="0">
                <a:solidFill>
                  <a:srgbClr val="92D05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 и пол;</a:t>
            </a:r>
            <a:endParaRPr lang="ru-RU" b="1" dirty="0">
              <a:solidFill>
                <a:srgbClr val="92D05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650"/>
              </a:lnSpc>
              <a:spcAft>
                <a:spcPts val="1125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b="1" dirty="0" smtClean="0">
                <a:solidFill>
                  <a:srgbClr val="92D05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доход;</a:t>
            </a:r>
            <a:endParaRPr lang="ru-RU" b="1" dirty="0">
              <a:solidFill>
                <a:srgbClr val="92D05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650"/>
              </a:lnSpc>
              <a:spcAft>
                <a:spcPts val="1125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b="1" dirty="0">
                <a:solidFill>
                  <a:srgbClr val="92D05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состав семьи;</a:t>
            </a:r>
            <a:endParaRPr lang="ru-RU" b="1" dirty="0">
              <a:solidFill>
                <a:srgbClr val="92D05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650"/>
              </a:lnSpc>
              <a:spcAft>
                <a:spcPts val="1125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b="1" dirty="0">
                <a:solidFill>
                  <a:srgbClr val="92D05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сфера деятельности;</a:t>
            </a:r>
            <a:endParaRPr lang="ru-RU" b="1" dirty="0">
              <a:solidFill>
                <a:srgbClr val="92D05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650"/>
              </a:lnSpc>
              <a:spcAft>
                <a:spcPts val="1125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b="1" dirty="0">
                <a:solidFill>
                  <a:srgbClr val="92D05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критерии выбора </a:t>
            </a:r>
            <a:r>
              <a:rPr lang="ru-RU" b="1" dirty="0" smtClean="0">
                <a:solidFill>
                  <a:srgbClr val="92D05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продукта;</a:t>
            </a:r>
            <a:endParaRPr lang="en-US" b="1" dirty="0" smtClean="0">
              <a:solidFill>
                <a:srgbClr val="92D05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650"/>
              </a:lnSpc>
              <a:spcAft>
                <a:spcPts val="1125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b="1" dirty="0">
                <a:solidFill>
                  <a:srgbClr val="92D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solidFill>
                  <a:srgbClr val="92D05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де бывают;</a:t>
            </a:r>
            <a:endParaRPr lang="en-US" b="1" dirty="0" smtClean="0">
              <a:solidFill>
                <a:srgbClr val="92D05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650"/>
              </a:lnSpc>
              <a:spcAft>
                <a:spcPts val="1125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b="1" dirty="0">
                <a:solidFill>
                  <a:srgbClr val="92D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r>
              <a:rPr lang="ru-RU" b="1" dirty="0" smtClean="0">
                <a:solidFill>
                  <a:srgbClr val="92D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то читают и т.д.</a:t>
            </a:r>
            <a:endParaRPr lang="ru-RU" b="1" dirty="0">
              <a:solidFill>
                <a:srgbClr val="92D05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733800" y="4758961"/>
            <a:ext cx="1752600" cy="978408"/>
          </a:xfrm>
          <a:prstGeom prst="downArrow">
            <a:avLst/>
          </a:prstGeom>
          <a:solidFill>
            <a:srgbClr val="B17BC7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85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E63CA-D534-45C8-B029-4ABE0B54C77A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688848" y="2057400"/>
            <a:ext cx="1828800" cy="1785104"/>
            <a:chOff x="762000" y="2286000"/>
            <a:chExt cx="1828800" cy="1785104"/>
          </a:xfrm>
        </p:grpSpPr>
        <p:sp>
          <p:nvSpPr>
            <p:cNvPr id="14" name="Овал 13"/>
            <p:cNvSpPr/>
            <p:nvPr/>
          </p:nvSpPr>
          <p:spPr>
            <a:xfrm>
              <a:off x="762000" y="2286000"/>
              <a:ext cx="1828800" cy="1752600"/>
            </a:xfrm>
            <a:prstGeom prst="ellipse">
              <a:avLst/>
            </a:prstGeom>
            <a:solidFill>
              <a:srgbClr val="C0000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200" y="2286000"/>
              <a:ext cx="76200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0" b="1" dirty="0" smtClean="0">
                  <a:solidFill>
                    <a:prstClr val="white">
                      <a:lumMod val="65000"/>
                    </a:prstClr>
                  </a:solidFill>
                  <a:latin typeface="Georgia" pitchFamily="18" charset="0"/>
                  <a:cs typeface="Arial" pitchFamily="34" charset="0"/>
                </a:rPr>
                <a:t>?</a:t>
              </a:r>
              <a:endParaRPr lang="ru-RU" sz="11000" b="1" dirty="0">
                <a:solidFill>
                  <a:prstClr val="white">
                    <a:lumMod val="65000"/>
                  </a:prstClr>
                </a:solidFill>
                <a:latin typeface="Georgia" pitchFamily="18" charset="0"/>
                <a:cs typeface="Arial" pitchFamily="34" charset="0"/>
              </a:endParaRPr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743200" y="2476500"/>
            <a:ext cx="54102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Что в результате?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5500" y="3870213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В  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чем Ваше преимущество перед конкурентами?</a:t>
            </a:r>
          </a:p>
        </p:txBody>
      </p:sp>
    </p:spTree>
    <p:extLst>
      <p:ext uri="{BB962C8B-B14F-4D97-AF65-F5344CB8AC3E}">
        <p14:creationId xmlns:p14="http://schemas.microsoft.com/office/powerpoint/2010/main" val="56544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титульного листа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E63CA-D534-45C8-B029-4ABE0B54C77A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-939"/>
          <a:stretch/>
        </p:blipFill>
        <p:spPr>
          <a:xfrm>
            <a:off x="457200" y="1248854"/>
            <a:ext cx="3585406" cy="50016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10027"/>
          <a:stretch/>
        </p:blipFill>
        <p:spPr>
          <a:xfrm>
            <a:off x="4565374" y="1303008"/>
            <a:ext cx="3866322" cy="4934235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156111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83" name="Group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533400" y="2590800"/>
          <a:ext cx="8226688" cy="2788920"/>
        </p:xfrm>
        <a:graphic>
          <a:graphicData uri="http://schemas.openxmlformats.org/drawingml/2006/table">
            <a:tbl>
              <a:tblPr/>
              <a:tblGrid>
                <a:gridCol w="2526870"/>
                <a:gridCol w="2959531"/>
                <a:gridCol w="2740287"/>
              </a:tblGrid>
              <a:tr h="31988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Продукт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Услуги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Персонал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204231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Функциональность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Свойства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Эффективность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     использования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Экономичность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Долговечность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Надежность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Дизайн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Стиль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Простота заказа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Доставка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Обучение потребителей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Консультация потребителей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Обслуживание и ремонт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Дополнительные услуги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Гарантия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Кредит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Компетентность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Учтивость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Способность профессионально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     проконсультировать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Надежность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Отзывчивость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Коммуникабельность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Профессионализм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82" name="TextBox 3"/>
          <p:cNvSpPr txBox="1">
            <a:spLocks noChangeArrowheads="1"/>
          </p:cNvSpPr>
          <p:nvPr/>
        </p:nvSpPr>
        <p:spPr bwMode="auto">
          <a:xfrm>
            <a:off x="533400" y="944493"/>
            <a:ext cx="81534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kumimoji="1" lang="ru-RU" sz="2400" dirty="0">
              <a:latin typeface="Times New Roman" pitchFamily="18" charset="0"/>
            </a:endParaRPr>
          </a:p>
          <a:p>
            <a:pPr eaLnBrk="0" hangingPunct="0"/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Возможные преимущества</a:t>
            </a:r>
          </a:p>
          <a:p>
            <a:pPr eaLnBrk="0" hangingPunct="0"/>
            <a:endParaRPr lang="ru-RU" sz="24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eaLnBrk="0" hangingPunct="0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eaLnBrk="0" hangingPunct="0"/>
            <a:endParaRPr lang="ru-RU" sz="24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eaLnBrk="0" hangingPunct="0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eaLnBrk="0" hangingPunct="0"/>
            <a:endParaRPr lang="ru-RU" sz="24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eaLnBrk="0" hangingPunct="0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eaLnBrk="0" hangingPunct="0"/>
            <a:endParaRPr lang="ru-RU" sz="24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eaLnBrk="0" hangingPunct="0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eaLnBrk="0" hangingPunct="0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6884" name="Номер слайда 4"/>
          <p:cNvSpPr txBox="1">
            <a:spLocks noGrp="1"/>
          </p:cNvSpPr>
          <p:nvPr/>
        </p:nvSpPr>
        <p:spPr bwMode="auto">
          <a:xfrm>
            <a:off x="564472" y="620747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0E63E66-8DDC-446B-B528-FBD79DE55BA0}" type="slidenum">
              <a:rPr lang="ru-RU" sz="1200">
                <a:latin typeface="+mj-lt"/>
              </a:rPr>
              <a:pPr algn="r"/>
              <a:t>20</a:t>
            </a:fld>
            <a:endParaRPr lang="ru-RU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382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95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sz="4800" b="1" u="sng" dirty="0" smtClean="0">
                <a:solidFill>
                  <a:srgbClr val="004F8A"/>
                </a:solidFill>
              </a:rPr>
              <a:t>РАЗДЕЛ 1. Описание проекта</a:t>
            </a:r>
          </a:p>
        </p:txBody>
      </p:sp>
      <p:sp>
        <p:nvSpPr>
          <p:cNvPr id="1536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BB47A5-D9A6-4AD6-A2CB-78E897B3D481}" type="slidenum">
              <a:rPr lang="ru-RU">
                <a:solidFill>
                  <a:schemeClr val="tx1"/>
                </a:solidFill>
                <a:latin typeface="Arial Black" pitchFamily="34" charset="0"/>
              </a:rPr>
              <a:pPr/>
              <a:t>3</a:t>
            </a:fld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66800" y="2514600"/>
            <a:ext cx="7446962" cy="2667000"/>
          </a:xfrm>
        </p:spPr>
        <p:txBody>
          <a:bodyPr/>
          <a:lstStyle/>
          <a:p>
            <a:pPr marL="0" indent="0">
              <a:buSzPct val="130000"/>
              <a:buFont typeface="Arial" pitchFamily="34" charset="0"/>
              <a:buNone/>
            </a:pPr>
            <a:r>
              <a:rPr lang="ru-RU" b="1" dirty="0" smtClean="0">
                <a:latin typeface="+mj-lt"/>
              </a:rPr>
              <a:t>Описание предприятия</a:t>
            </a:r>
          </a:p>
          <a:p>
            <a:pPr marL="0" indent="0">
              <a:buSzPct val="130000"/>
              <a:buFont typeface="Arial" pitchFamily="34" charset="0"/>
              <a:buNone/>
            </a:pPr>
            <a:r>
              <a:rPr lang="ru-RU" b="1" dirty="0" smtClean="0">
                <a:latin typeface="+mj-lt"/>
              </a:rPr>
              <a:t>Описание товара или услуги</a:t>
            </a:r>
          </a:p>
        </p:txBody>
      </p:sp>
      <p:sp>
        <p:nvSpPr>
          <p:cNvPr id="15" name="Овал 14"/>
          <p:cNvSpPr/>
          <p:nvPr/>
        </p:nvSpPr>
        <p:spPr>
          <a:xfrm>
            <a:off x="685800" y="2667000"/>
            <a:ext cx="304800" cy="304800"/>
          </a:xfrm>
          <a:prstGeom prst="ellipse">
            <a:avLst/>
          </a:prstGeom>
          <a:solidFill>
            <a:srgbClr val="DE4218"/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685800" y="3048000"/>
            <a:ext cx="304800" cy="304800"/>
          </a:xfrm>
          <a:prstGeom prst="ellipse">
            <a:avLst/>
          </a:prstGeom>
          <a:solidFill>
            <a:srgbClr val="DE4218"/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51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2"/>
          <p:cNvSpPr txBox="1">
            <a:spLocks noGrp="1"/>
          </p:cNvSpPr>
          <p:nvPr/>
        </p:nvSpPr>
        <p:spPr bwMode="auto">
          <a:xfrm>
            <a:off x="599085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94D5DBE7-752B-45C2-ABF3-663354E88318}" type="slidenum">
              <a:rPr lang="ru-RU" sz="1200">
                <a:latin typeface="Arial Black" pitchFamily="34" charset="0"/>
              </a:rPr>
              <a:pPr/>
              <a:t>4</a:t>
            </a:fld>
            <a:endParaRPr lang="ru-RU" sz="1200" dirty="0">
              <a:latin typeface="Arial Black" pitchFamily="34" charset="0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457200" y="580375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3200" b="1" u="sng" dirty="0">
                <a:solidFill>
                  <a:srgbClr val="004F8A"/>
                </a:solidFill>
                <a:latin typeface="+mj-lt"/>
                <a:ea typeface="+mj-ea"/>
                <a:cs typeface="+mj-cs"/>
              </a:rPr>
              <a:t>РАЗДЕЛ 2.  Анализ рыночной  ситуации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17648" y="2514600"/>
            <a:ext cx="59242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4000" b="1" dirty="0" smtClean="0">
                <a:solidFill>
                  <a:srgbClr val="DE4218"/>
                </a:solidFill>
                <a:latin typeface="+mj-lt"/>
                <a:ea typeface="+mj-ea"/>
                <a:cs typeface="+mj-cs"/>
              </a:rPr>
              <a:t>Зачем нужно оценивать рынок?</a:t>
            </a:r>
            <a:endParaRPr lang="ru-RU" sz="4000" b="1" dirty="0">
              <a:solidFill>
                <a:srgbClr val="DE421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603248" y="2232723"/>
            <a:ext cx="1828800" cy="1752600"/>
          </a:xfrm>
          <a:prstGeom prst="ellipse">
            <a:avLst/>
          </a:prstGeom>
          <a:solidFill>
            <a:srgbClr val="C0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979921" y="2232723"/>
            <a:ext cx="762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0" b="1" dirty="0" smtClean="0">
                <a:solidFill>
                  <a:prstClr val="white">
                    <a:lumMod val="65000"/>
                  </a:prstClr>
                </a:solidFill>
                <a:latin typeface="Georgia" pitchFamily="18" charset="0"/>
                <a:cs typeface="Arial" pitchFamily="34" charset="0"/>
              </a:rPr>
              <a:t>?</a:t>
            </a:r>
            <a:endParaRPr lang="ru-RU" sz="11000" b="1" dirty="0">
              <a:solidFill>
                <a:prstClr val="white">
                  <a:lumMod val="65000"/>
                </a:prstClr>
              </a:solidFill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79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2"/>
          <p:cNvSpPr txBox="1">
            <a:spLocks noGrp="1"/>
          </p:cNvSpPr>
          <p:nvPr/>
        </p:nvSpPr>
        <p:spPr bwMode="auto">
          <a:xfrm>
            <a:off x="599085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94D5DBE7-752B-45C2-ABF3-663354E88318}" type="slidenum">
              <a:rPr lang="ru-RU" sz="1200">
                <a:latin typeface="Arial Black" pitchFamily="34" charset="0"/>
              </a:rPr>
              <a:pPr/>
              <a:t>5</a:t>
            </a:fld>
            <a:endParaRPr lang="ru-RU" sz="1200" dirty="0">
              <a:latin typeface="Arial Black" pitchFamily="34" charset="0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457200" y="580375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3200" b="1" u="sng" dirty="0">
                <a:solidFill>
                  <a:srgbClr val="004F8A"/>
                </a:solidFill>
                <a:latin typeface="+mj-lt"/>
                <a:ea typeface="+mj-ea"/>
                <a:cs typeface="+mj-cs"/>
              </a:rPr>
              <a:t>РАЗДЕЛ 2.  Анализ рыночной  ситуации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142999" y="1596157"/>
            <a:ext cx="6913562" cy="4016588"/>
            <a:chOff x="1164674" y="1591705"/>
            <a:chExt cx="6913562" cy="4016588"/>
          </a:xfrm>
        </p:grpSpPr>
        <p:grpSp>
          <p:nvGrpSpPr>
            <p:cNvPr id="21508" name="Группа 11"/>
            <p:cNvGrpSpPr>
              <a:grpSpLocks/>
            </p:cNvGrpSpPr>
            <p:nvPr/>
          </p:nvGrpSpPr>
          <p:grpSpPr bwMode="auto">
            <a:xfrm>
              <a:off x="1164674" y="1591705"/>
              <a:ext cx="6853238" cy="4016588"/>
              <a:chOff x="1142999" y="1367584"/>
              <a:chExt cx="6853237" cy="4179092"/>
            </a:xfrm>
          </p:grpSpPr>
          <p:sp>
            <p:nvSpPr>
              <p:cNvPr id="13" name="Полилиния 12"/>
              <p:cNvSpPr/>
              <p:nvPr/>
            </p:nvSpPr>
            <p:spPr>
              <a:xfrm>
                <a:off x="1143000" y="1371790"/>
                <a:ext cx="1071563" cy="1530306"/>
              </a:xfrm>
              <a:custGeom>
                <a:avLst/>
                <a:gdLst>
                  <a:gd name="connsiteX0" fmla="*/ 0 w 1530747"/>
                  <a:gd name="connsiteY0" fmla="*/ 0 h 1071523"/>
                  <a:gd name="connsiteX1" fmla="*/ 994986 w 1530747"/>
                  <a:gd name="connsiteY1" fmla="*/ 0 h 1071523"/>
                  <a:gd name="connsiteX2" fmla="*/ 1530747 w 1530747"/>
                  <a:gd name="connsiteY2" fmla="*/ 535762 h 1071523"/>
                  <a:gd name="connsiteX3" fmla="*/ 994986 w 1530747"/>
                  <a:gd name="connsiteY3" fmla="*/ 1071523 h 1071523"/>
                  <a:gd name="connsiteX4" fmla="*/ 0 w 1530747"/>
                  <a:gd name="connsiteY4" fmla="*/ 1071523 h 1071523"/>
                  <a:gd name="connsiteX5" fmla="*/ 535762 w 1530747"/>
                  <a:gd name="connsiteY5" fmla="*/ 535762 h 1071523"/>
                  <a:gd name="connsiteX6" fmla="*/ 0 w 1530747"/>
                  <a:gd name="connsiteY6" fmla="*/ 0 h 107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0747" h="1071523">
                    <a:moveTo>
                      <a:pt x="1530747" y="0"/>
                    </a:moveTo>
                    <a:lnTo>
                      <a:pt x="1530747" y="696490"/>
                    </a:lnTo>
                    <a:lnTo>
                      <a:pt x="765373" y="1071523"/>
                    </a:lnTo>
                    <a:lnTo>
                      <a:pt x="0" y="696490"/>
                    </a:lnTo>
                    <a:lnTo>
                      <a:pt x="0" y="0"/>
                    </a:lnTo>
                    <a:lnTo>
                      <a:pt x="765373" y="375033"/>
                    </a:lnTo>
                    <a:lnTo>
                      <a:pt x="1530747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8416" tIns="554177" rIns="18414" bIns="554176" spcCol="1270" anchor="ctr"/>
              <a:lstStyle/>
              <a:p>
                <a:pPr algn="ctr" defTabSz="12890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2900" dirty="0">
                  <a:latin typeface="+mj-lt"/>
                </a:endParaRPr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2362200" y="1367584"/>
                <a:ext cx="5634036" cy="995334"/>
              </a:xfrm>
              <a:custGeom>
                <a:avLst/>
                <a:gdLst>
                  <a:gd name="connsiteX0" fmla="*/ 165834 w 994986"/>
                  <a:gd name="connsiteY0" fmla="*/ 0 h 5634076"/>
                  <a:gd name="connsiteX1" fmla="*/ 829152 w 994986"/>
                  <a:gd name="connsiteY1" fmla="*/ 0 h 5634076"/>
                  <a:gd name="connsiteX2" fmla="*/ 994986 w 994986"/>
                  <a:gd name="connsiteY2" fmla="*/ 165834 h 5634076"/>
                  <a:gd name="connsiteX3" fmla="*/ 994986 w 994986"/>
                  <a:gd name="connsiteY3" fmla="*/ 5634076 h 5634076"/>
                  <a:gd name="connsiteX4" fmla="*/ 994986 w 994986"/>
                  <a:gd name="connsiteY4" fmla="*/ 5634076 h 5634076"/>
                  <a:gd name="connsiteX5" fmla="*/ 0 w 994986"/>
                  <a:gd name="connsiteY5" fmla="*/ 5634076 h 5634076"/>
                  <a:gd name="connsiteX6" fmla="*/ 0 w 994986"/>
                  <a:gd name="connsiteY6" fmla="*/ 5634076 h 5634076"/>
                  <a:gd name="connsiteX7" fmla="*/ 0 w 994986"/>
                  <a:gd name="connsiteY7" fmla="*/ 165834 h 5634076"/>
                  <a:gd name="connsiteX8" fmla="*/ 165834 w 994986"/>
                  <a:gd name="connsiteY8" fmla="*/ 0 h 563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4986" h="5634076">
                    <a:moveTo>
                      <a:pt x="994986" y="939032"/>
                    </a:moveTo>
                    <a:lnTo>
                      <a:pt x="994986" y="4695044"/>
                    </a:lnTo>
                    <a:cubicBezTo>
                      <a:pt x="994986" y="5213658"/>
                      <a:pt x="981874" y="5634073"/>
                      <a:pt x="965699" y="5634073"/>
                    </a:cubicBezTo>
                    <a:lnTo>
                      <a:pt x="0" y="5634073"/>
                    </a:lnTo>
                    <a:lnTo>
                      <a:pt x="0" y="563407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965699" y="3"/>
                    </a:lnTo>
                    <a:cubicBezTo>
                      <a:pt x="981874" y="3"/>
                      <a:pt x="994986" y="420418"/>
                      <a:pt x="994986" y="939032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99137" tIns="66350" rIns="66350" bIns="66352" spcCol="1270" anchor="ctr"/>
              <a:lstStyle/>
              <a:p>
                <a:pPr marL="285750" lvl="1" indent="-285750" defTabSz="12446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ru-RU" sz="2800" b="1" dirty="0">
                    <a:latin typeface="+mj-lt"/>
                  </a:rPr>
                  <a:t>Анализ макросреды</a:t>
                </a:r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1142999" y="2673485"/>
                <a:ext cx="1071563" cy="1531894"/>
              </a:xfrm>
              <a:custGeom>
                <a:avLst/>
                <a:gdLst>
                  <a:gd name="connsiteX0" fmla="*/ 0 w 1530747"/>
                  <a:gd name="connsiteY0" fmla="*/ 0 h 1071523"/>
                  <a:gd name="connsiteX1" fmla="*/ 994986 w 1530747"/>
                  <a:gd name="connsiteY1" fmla="*/ 0 h 1071523"/>
                  <a:gd name="connsiteX2" fmla="*/ 1530747 w 1530747"/>
                  <a:gd name="connsiteY2" fmla="*/ 535762 h 1071523"/>
                  <a:gd name="connsiteX3" fmla="*/ 994986 w 1530747"/>
                  <a:gd name="connsiteY3" fmla="*/ 1071523 h 1071523"/>
                  <a:gd name="connsiteX4" fmla="*/ 0 w 1530747"/>
                  <a:gd name="connsiteY4" fmla="*/ 1071523 h 1071523"/>
                  <a:gd name="connsiteX5" fmla="*/ 535762 w 1530747"/>
                  <a:gd name="connsiteY5" fmla="*/ 535762 h 1071523"/>
                  <a:gd name="connsiteX6" fmla="*/ 0 w 1530747"/>
                  <a:gd name="connsiteY6" fmla="*/ 0 h 107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0747" h="1071523">
                    <a:moveTo>
                      <a:pt x="1530747" y="0"/>
                    </a:moveTo>
                    <a:lnTo>
                      <a:pt x="1530747" y="696490"/>
                    </a:lnTo>
                    <a:lnTo>
                      <a:pt x="765373" y="1071523"/>
                    </a:lnTo>
                    <a:lnTo>
                      <a:pt x="0" y="696490"/>
                    </a:lnTo>
                    <a:lnTo>
                      <a:pt x="0" y="0"/>
                    </a:lnTo>
                    <a:lnTo>
                      <a:pt x="765373" y="375033"/>
                    </a:lnTo>
                    <a:lnTo>
                      <a:pt x="1530747" y="0"/>
                    </a:lnTo>
                    <a:close/>
                  </a:path>
                </a:pathLst>
              </a:custGeom>
              <a:solidFill>
                <a:srgbClr val="7499B8"/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8416" tIns="554177" rIns="18414" bIns="554176" spcCol="1270" anchor="ctr"/>
              <a:lstStyle/>
              <a:p>
                <a:pPr algn="ctr" defTabSz="12890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2900" dirty="0">
                  <a:latin typeface="+mj-lt"/>
                </a:endParaRPr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>
                <a:off x="1142999" y="4016370"/>
                <a:ext cx="1071563" cy="1530306"/>
              </a:xfrm>
              <a:custGeom>
                <a:avLst/>
                <a:gdLst>
                  <a:gd name="connsiteX0" fmla="*/ 0 w 1530747"/>
                  <a:gd name="connsiteY0" fmla="*/ 0 h 1071523"/>
                  <a:gd name="connsiteX1" fmla="*/ 994986 w 1530747"/>
                  <a:gd name="connsiteY1" fmla="*/ 0 h 1071523"/>
                  <a:gd name="connsiteX2" fmla="*/ 1530747 w 1530747"/>
                  <a:gd name="connsiteY2" fmla="*/ 535762 h 1071523"/>
                  <a:gd name="connsiteX3" fmla="*/ 994986 w 1530747"/>
                  <a:gd name="connsiteY3" fmla="*/ 1071523 h 1071523"/>
                  <a:gd name="connsiteX4" fmla="*/ 0 w 1530747"/>
                  <a:gd name="connsiteY4" fmla="*/ 1071523 h 1071523"/>
                  <a:gd name="connsiteX5" fmla="*/ 535762 w 1530747"/>
                  <a:gd name="connsiteY5" fmla="*/ 535762 h 1071523"/>
                  <a:gd name="connsiteX6" fmla="*/ 0 w 1530747"/>
                  <a:gd name="connsiteY6" fmla="*/ 0 h 107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0747" h="1071523">
                    <a:moveTo>
                      <a:pt x="1530747" y="0"/>
                    </a:moveTo>
                    <a:lnTo>
                      <a:pt x="1530747" y="696490"/>
                    </a:lnTo>
                    <a:lnTo>
                      <a:pt x="765373" y="1071523"/>
                    </a:lnTo>
                    <a:lnTo>
                      <a:pt x="0" y="696490"/>
                    </a:lnTo>
                    <a:lnTo>
                      <a:pt x="0" y="0"/>
                    </a:lnTo>
                    <a:lnTo>
                      <a:pt x="765373" y="375033"/>
                    </a:lnTo>
                    <a:lnTo>
                      <a:pt x="1530747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8416" tIns="554177" rIns="18414" bIns="554176" spcCol="1270" anchor="ctr"/>
              <a:lstStyle/>
              <a:p>
                <a:pPr algn="ctr" defTabSz="12890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2900" dirty="0">
                  <a:latin typeface="+mj-lt"/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2362200" y="2671081"/>
                <a:ext cx="5634036" cy="995333"/>
              </a:xfrm>
              <a:custGeom>
                <a:avLst/>
                <a:gdLst>
                  <a:gd name="connsiteX0" fmla="*/ 165834 w 994986"/>
                  <a:gd name="connsiteY0" fmla="*/ 0 h 5634076"/>
                  <a:gd name="connsiteX1" fmla="*/ 829152 w 994986"/>
                  <a:gd name="connsiteY1" fmla="*/ 0 h 5634076"/>
                  <a:gd name="connsiteX2" fmla="*/ 994986 w 994986"/>
                  <a:gd name="connsiteY2" fmla="*/ 165834 h 5634076"/>
                  <a:gd name="connsiteX3" fmla="*/ 994986 w 994986"/>
                  <a:gd name="connsiteY3" fmla="*/ 5634076 h 5634076"/>
                  <a:gd name="connsiteX4" fmla="*/ 994986 w 994986"/>
                  <a:gd name="connsiteY4" fmla="*/ 5634076 h 5634076"/>
                  <a:gd name="connsiteX5" fmla="*/ 0 w 994986"/>
                  <a:gd name="connsiteY5" fmla="*/ 5634076 h 5634076"/>
                  <a:gd name="connsiteX6" fmla="*/ 0 w 994986"/>
                  <a:gd name="connsiteY6" fmla="*/ 5634076 h 5634076"/>
                  <a:gd name="connsiteX7" fmla="*/ 0 w 994986"/>
                  <a:gd name="connsiteY7" fmla="*/ 165834 h 5634076"/>
                  <a:gd name="connsiteX8" fmla="*/ 165834 w 994986"/>
                  <a:gd name="connsiteY8" fmla="*/ 0 h 563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4986" h="5634076">
                    <a:moveTo>
                      <a:pt x="994986" y="939032"/>
                    </a:moveTo>
                    <a:lnTo>
                      <a:pt x="994986" y="4695044"/>
                    </a:lnTo>
                    <a:cubicBezTo>
                      <a:pt x="994986" y="5213658"/>
                      <a:pt x="981874" y="5634073"/>
                      <a:pt x="965699" y="5634073"/>
                    </a:cubicBezTo>
                    <a:lnTo>
                      <a:pt x="0" y="5634073"/>
                    </a:lnTo>
                    <a:lnTo>
                      <a:pt x="0" y="563407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965699" y="3"/>
                    </a:lnTo>
                    <a:cubicBezTo>
                      <a:pt x="981874" y="3"/>
                      <a:pt x="994986" y="420418"/>
                      <a:pt x="994986" y="939032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20473" tIns="68256" rIns="68255" bIns="68256" spcCol="1270" anchor="ctr"/>
              <a:lstStyle/>
              <a:p>
                <a:pPr marL="285750" lvl="1" indent="-285750" defTabSz="13779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ru-RU" sz="3100" b="1" dirty="0">
                    <a:latin typeface="+mj-lt"/>
                  </a:rPr>
                  <a:t>Объем рынка</a:t>
                </a:r>
              </a:p>
            </p:txBody>
          </p:sp>
        </p:grpSp>
        <p:grpSp>
          <p:nvGrpSpPr>
            <p:cNvPr id="21510" name="Группа 27"/>
            <p:cNvGrpSpPr>
              <a:grpSpLocks/>
            </p:cNvGrpSpPr>
            <p:nvPr/>
          </p:nvGrpSpPr>
          <p:grpSpPr bwMode="auto">
            <a:xfrm>
              <a:off x="2270268" y="4097811"/>
              <a:ext cx="5807968" cy="1027104"/>
              <a:chOff x="352363" y="1712784"/>
              <a:chExt cx="5897233" cy="974265"/>
            </a:xfrm>
          </p:grpSpPr>
          <p:sp>
            <p:nvSpPr>
              <p:cNvPr id="29" name="Прямоугольник с двумя скругленными соседними углами 28"/>
              <p:cNvSpPr/>
              <p:nvPr/>
            </p:nvSpPr>
            <p:spPr>
              <a:xfrm rot="5400000">
                <a:off x="2890343" y="-672204"/>
                <a:ext cx="936626" cy="5781880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Прямоугольник 29"/>
              <p:cNvSpPr/>
              <p:nvPr/>
            </p:nvSpPr>
            <p:spPr>
              <a:xfrm>
                <a:off x="352363" y="1712784"/>
                <a:ext cx="5641906" cy="9366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92024" tIns="17145" rIns="17145" bIns="17145" spcCol="1270" anchor="ctr"/>
              <a:lstStyle/>
              <a:p>
                <a:pPr marL="228600" lvl="1" indent="-228600" defTabSz="12001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ru-RU" sz="2800" b="1" dirty="0">
                    <a:latin typeface="+mj-lt"/>
                  </a:rPr>
                  <a:t>Анализ конкурентов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017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E63CA-D534-45C8-B029-4ABE0B54C77A}" type="slidenum">
              <a:rPr lang="ru-RU" smtClean="0">
                <a:latin typeface="Arial Black" panose="020B0A04020102020204" pitchFamily="34" charset="0"/>
              </a:rPr>
              <a:pPr>
                <a:defRPr/>
              </a:pPr>
              <a:t>6</a:t>
            </a:fld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28606"/>
            <a:ext cx="7014148" cy="438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0811" y="1174608"/>
            <a:ext cx="54729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solidFill>
                  <a:srgbClr val="DE4218"/>
                </a:solidFill>
                <a:latin typeface="+mj-lt"/>
                <a:ea typeface="+mj-ea"/>
                <a:cs typeface="+mj-cs"/>
              </a:rPr>
              <a:t>Этап </a:t>
            </a:r>
            <a:r>
              <a:rPr lang="en-US" sz="3000" b="1" dirty="0" smtClean="0">
                <a:solidFill>
                  <a:srgbClr val="DE4218"/>
                </a:solidFill>
                <a:latin typeface="+mj-lt"/>
                <a:ea typeface="+mj-ea"/>
                <a:cs typeface="+mj-cs"/>
              </a:rPr>
              <a:t>I</a:t>
            </a:r>
            <a:r>
              <a:rPr lang="ru-RU" sz="3000" b="1" dirty="0" smtClean="0">
                <a:solidFill>
                  <a:srgbClr val="DE4218"/>
                </a:solidFill>
                <a:latin typeface="+mj-lt"/>
                <a:ea typeface="+mj-ea"/>
                <a:cs typeface="+mj-cs"/>
              </a:rPr>
              <a:t>: Общий анализ рынка</a:t>
            </a:r>
            <a:endParaRPr lang="ru-RU" sz="3000" b="1" dirty="0">
              <a:solidFill>
                <a:srgbClr val="DE4218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5439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E63CA-D534-45C8-B029-4ABE0B54C77A}" type="slidenum">
              <a:rPr lang="ru-RU" smtClean="0">
                <a:latin typeface="Arial Black" panose="020B0A04020102020204" pitchFamily="34" charset="0"/>
              </a:rPr>
              <a:pPr>
                <a:defRPr/>
              </a:pPr>
              <a:t>7</a:t>
            </a:fld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6596" y="1169988"/>
            <a:ext cx="81453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000" b="1" dirty="0" smtClean="0">
                <a:solidFill>
                  <a:srgbClr val="DE4218"/>
                </a:solidFill>
                <a:latin typeface="+mj-lt"/>
                <a:ea typeface="+mj-ea"/>
                <a:cs typeface="+mj-cs"/>
              </a:rPr>
              <a:t>Этап </a:t>
            </a:r>
            <a:r>
              <a:rPr lang="en-US" sz="3000" b="1" dirty="0" smtClean="0">
                <a:solidFill>
                  <a:srgbClr val="DE4218"/>
                </a:solidFill>
                <a:latin typeface="+mj-lt"/>
                <a:ea typeface="+mj-ea"/>
                <a:cs typeface="+mj-cs"/>
              </a:rPr>
              <a:t>II</a:t>
            </a:r>
            <a:r>
              <a:rPr lang="ru-RU" sz="3000" b="1" dirty="0">
                <a:solidFill>
                  <a:srgbClr val="DE4218"/>
                </a:solidFill>
                <a:latin typeface="+mj-lt"/>
                <a:ea typeface="+mj-ea"/>
                <a:cs typeface="+mj-cs"/>
              </a:rPr>
              <a:t>. Анализ отрасли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97733" y="1728606"/>
            <a:ext cx="8001000" cy="3986394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2800" dirty="0" smtClean="0">
                <a:latin typeface="+mj-lt"/>
              </a:rPr>
              <a:t>Общий </a:t>
            </a:r>
            <a:r>
              <a:rPr lang="ru-RU" sz="2800" dirty="0">
                <a:latin typeface="+mj-lt"/>
              </a:rPr>
              <a:t>оборот целевого рынка (руб./шт</a:t>
            </a:r>
            <a:r>
              <a:rPr lang="ru-RU" sz="2800" dirty="0" smtClean="0">
                <a:latin typeface="+mj-lt"/>
              </a:rPr>
              <a:t>.)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2800" dirty="0" smtClean="0">
                <a:latin typeface="+mj-lt"/>
              </a:rPr>
              <a:t>Динамика </a:t>
            </a:r>
            <a:r>
              <a:rPr lang="ru-RU" sz="2800" dirty="0">
                <a:latin typeface="+mj-lt"/>
              </a:rPr>
              <a:t>развития рынка и прогноз на 3-5 </a:t>
            </a:r>
            <a:r>
              <a:rPr lang="ru-RU" sz="2800" dirty="0" smtClean="0">
                <a:latin typeface="+mj-lt"/>
              </a:rPr>
              <a:t>лет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2800" dirty="0" smtClean="0">
                <a:latin typeface="+mj-lt"/>
              </a:rPr>
              <a:t>Продукция</a:t>
            </a:r>
            <a:r>
              <a:rPr lang="ru-RU" sz="2800" dirty="0">
                <a:latin typeface="+mj-lt"/>
              </a:rPr>
              <a:t>, пользующаяся набольшим </a:t>
            </a:r>
            <a:r>
              <a:rPr lang="ru-RU" sz="2800" dirty="0" smtClean="0">
                <a:latin typeface="+mj-lt"/>
              </a:rPr>
              <a:t>спросом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2800" dirty="0" smtClean="0">
                <a:latin typeface="+mj-lt"/>
              </a:rPr>
              <a:t>Актуальность </a:t>
            </a:r>
            <a:r>
              <a:rPr lang="ru-RU" sz="2800" dirty="0">
                <a:latin typeface="+mj-lt"/>
              </a:rPr>
              <a:t>разработки и производства на основании данных о </a:t>
            </a:r>
            <a:r>
              <a:rPr lang="ru-RU" sz="2800" dirty="0" smtClean="0">
                <a:latin typeface="+mj-lt"/>
              </a:rPr>
              <a:t>рынке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2800" dirty="0" smtClean="0">
                <a:latin typeface="+mj-lt"/>
              </a:rPr>
              <a:t>Ценовые </a:t>
            </a:r>
            <a:r>
              <a:rPr lang="ru-RU" sz="2800" dirty="0">
                <a:latin typeface="+mj-lt"/>
              </a:rPr>
              <a:t>характеристики продукта/услуги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kumimoji="0" lang="ru-RU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276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92D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рассчитать объем рынка?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E63CA-D534-45C8-B029-4ABE0B54C77A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447800"/>
            <a:ext cx="7412183" cy="419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3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E63CA-D534-45C8-B029-4ABE0B54C77A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0"/>
            <a:ext cx="7261058" cy="41290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0" y="3733800"/>
            <a:ext cx="35814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72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3759</TotalTime>
  <Words>368</Words>
  <Application>Microsoft Office PowerPoint</Application>
  <PresentationFormat>Экран (4:3)</PresentationFormat>
  <Paragraphs>170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Arial Black</vt:lpstr>
      <vt:lpstr>Bookman Old Style</vt:lpstr>
      <vt:lpstr>Calibri</vt:lpstr>
      <vt:lpstr>Cambria</vt:lpstr>
      <vt:lpstr>Georgia</vt:lpstr>
      <vt:lpstr>Gill Sans MT</vt:lpstr>
      <vt:lpstr>Times New Roman</vt:lpstr>
      <vt:lpstr>Wingdings</vt:lpstr>
      <vt:lpstr>Wingdings 3</vt:lpstr>
      <vt:lpstr>Начальная</vt:lpstr>
      <vt:lpstr>Презентация PowerPoint</vt:lpstr>
      <vt:lpstr>Примеры титульного листа</vt:lpstr>
      <vt:lpstr>РАЗДЕЛ 1. Описание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рассчитать объем рынка?</vt:lpstr>
      <vt:lpstr>Презентация PowerPoint</vt:lpstr>
      <vt:lpstr>Презентация PowerPoint</vt:lpstr>
      <vt:lpstr>Презентация PowerPoint</vt:lpstr>
      <vt:lpstr>Презентация PowerPoint</vt:lpstr>
      <vt:lpstr>Где взять информацию?</vt:lpstr>
      <vt:lpstr>Презентация PowerPoint</vt:lpstr>
      <vt:lpstr>Кто такие «конкуренты»?</vt:lpstr>
      <vt:lpstr>Презентация PowerPoint</vt:lpstr>
      <vt:lpstr>3.3. Пример</vt:lpstr>
      <vt:lpstr>3.4. Ваш потребитель…какой он?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</dc:creator>
  <cp:lastModifiedBy>user</cp:lastModifiedBy>
  <cp:revision>377</cp:revision>
  <cp:lastPrinted>1601-01-01T00:00:00Z</cp:lastPrinted>
  <dcterms:created xsi:type="dcterms:W3CDTF">1601-01-01T00:00:00Z</dcterms:created>
  <dcterms:modified xsi:type="dcterms:W3CDTF">2018-10-26T11:45:38Z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