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3" r:id="rId4"/>
    <p:sldId id="259" r:id="rId5"/>
    <p:sldId id="262" r:id="rId6"/>
    <p:sldId id="272" r:id="rId7"/>
    <p:sldId id="267" r:id="rId8"/>
    <p:sldId id="264" r:id="rId9"/>
    <p:sldId id="265" r:id="rId10"/>
    <p:sldId id="271" r:id="rId11"/>
    <p:sldId id="269" r:id="rId12"/>
    <p:sldId id="268" r:id="rId13"/>
    <p:sldId id="261" r:id="rId14"/>
    <p:sldId id="260" r:id="rId15"/>
    <p:sldId id="26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66"/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732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130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437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21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366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229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044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522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256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374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87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205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agu.stip.otdel@mail.ru" TargetMode="External"/><Relationship Id="rId2" Type="http://schemas.openxmlformats.org/officeDocument/2006/relationships/hyperlink" Target="mailto:agu_aspirant@asu.edu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56"/>
            <a:ext cx="12192000" cy="68610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51144" y="1176867"/>
            <a:ext cx="5897389" cy="3434364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/>
            </a:r>
            <a:br>
              <a:rPr lang="ru-RU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53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П</a:t>
            </a:r>
            <a:r>
              <a:rPr lang="ru-RU" sz="5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одготовка</a:t>
            </a:r>
            <a:br>
              <a:rPr lang="ru-RU" sz="5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5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</a:t>
            </a:r>
            <a:r>
              <a:rPr lang="ru-RU" sz="53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научных и научно-педагогических кадров в </a:t>
            </a:r>
            <a:r>
              <a:rPr lang="ru-RU" sz="5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аспирантуре</a:t>
            </a:r>
            <a:endParaRPr lang="ru-RU" sz="53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66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75761" y="4922102"/>
            <a:ext cx="10069295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8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аспирантуры :</a:t>
            </a:r>
            <a:r>
              <a:rPr lang="en-US" sz="28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Морозова Оксана Викторовна</a:t>
            </a:r>
          </a:p>
          <a:p>
            <a:pPr algn="r"/>
            <a:endParaRPr lang="ru-RU" sz="2800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Ведущие специалист</a:t>
            </a:r>
            <a:r>
              <a:rPr lang="ru-RU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28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b="1" i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Державина Анастасия Викторовна</a:t>
            </a:r>
          </a:p>
          <a:p>
            <a:pPr algn="r"/>
            <a:r>
              <a:rPr lang="ru-RU" sz="2800" b="1" i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Мунер </a:t>
            </a:r>
            <a:r>
              <a:rPr lang="ru-RU" sz="2800" b="1" i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Рамзия</a:t>
            </a:r>
            <a:r>
              <a:rPr lang="ru-RU" sz="2800" b="1" i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Сайдныковна</a:t>
            </a:r>
            <a:endParaRPr lang="en-US" sz="2800" b="1" i="1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Дисциплины</a:t>
            </a:r>
            <a:endParaRPr lang="ru-RU" sz="4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410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3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год 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обучения</a:t>
            </a:r>
          </a:p>
          <a:p>
            <a:pPr marL="0" indent="0" algn="ctr">
              <a:buNone/>
            </a:pPr>
            <a:r>
              <a:rPr lang="ru-RU" sz="3600" b="1" u="sng" dirty="0" smtClean="0">
                <a:solidFill>
                  <a:srgbClr val="FF0000"/>
                </a:solidFill>
              </a:rPr>
              <a:t>Зачеты</a:t>
            </a:r>
            <a:endParaRPr lang="ru-RU" sz="3600" b="1" u="sng" dirty="0">
              <a:solidFill>
                <a:srgbClr val="FF0000"/>
              </a:solidFill>
            </a:endParaRPr>
          </a:p>
          <a:p>
            <a:r>
              <a:rPr lang="ru-RU" sz="2400" b="1" i="1" dirty="0"/>
              <a:t>Педагогика и психология высшей </a:t>
            </a:r>
            <a:r>
              <a:rPr lang="ru-RU" sz="2400" b="1" i="1" dirty="0" smtClean="0"/>
              <a:t>школы (</a:t>
            </a:r>
            <a:r>
              <a:rPr lang="ru-RU" sz="2400" b="1" i="1" u="sng" dirty="0" smtClean="0"/>
              <a:t>Факультатив)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3300"/>
              </a:buClr>
              <a:tabLst>
                <a:tab pos="627063" algn="l"/>
              </a:tabLst>
            </a:pPr>
            <a:r>
              <a:rPr lang="ru-RU" sz="2400" b="1" i="1" dirty="0" smtClean="0"/>
              <a:t>Подготовка </a:t>
            </a:r>
            <a:r>
              <a:rPr lang="ru-RU" sz="2400" b="1" i="1" dirty="0"/>
              <a:t>публикаций по основным научным результатам диссертации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3300"/>
              </a:buClr>
              <a:tabLst>
                <a:tab pos="627063" algn="l"/>
              </a:tabLst>
            </a:pPr>
            <a:r>
              <a:rPr lang="ru-RU" sz="2400" b="1" i="1" dirty="0"/>
              <a:t>Научная деятельность, направленная на подготовку диссертации на соискание научной степени кандидата наук к защите</a:t>
            </a:r>
          </a:p>
          <a:p>
            <a:r>
              <a:rPr lang="ru-RU" sz="2400" b="1" i="1" dirty="0" smtClean="0"/>
              <a:t>Две специальные </a:t>
            </a:r>
            <a:r>
              <a:rPr lang="ru-RU" sz="2400" b="1" i="1" dirty="0"/>
              <a:t>дисциплины в соответствии с </a:t>
            </a:r>
            <a:r>
              <a:rPr lang="ru-RU" sz="2400" b="1" i="1" dirty="0" smtClean="0"/>
              <a:t>научной специальностью</a:t>
            </a:r>
            <a:r>
              <a:rPr lang="ru-RU" sz="2400" i="1" dirty="0" smtClean="0"/>
              <a:t>  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400817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Аттестация</a:t>
            </a:r>
            <a:endParaRPr lang="ru-RU" sz="4800" b="1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9210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600" u="sng" dirty="0" smtClean="0"/>
              <a:t>Промежуточная аттестация </a:t>
            </a:r>
            <a:r>
              <a:rPr lang="ru-RU" sz="3600" dirty="0" smtClean="0"/>
              <a:t>проходит 2 раза в год: </a:t>
            </a:r>
            <a:r>
              <a:rPr lang="ru-RU" sz="3600" b="1" dirty="0" smtClean="0"/>
              <a:t>январь и июнь.</a:t>
            </a:r>
          </a:p>
          <a:p>
            <a:pPr algn="just"/>
            <a:r>
              <a:rPr lang="ru-RU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Аттестация: </a:t>
            </a:r>
            <a:r>
              <a:rPr lang="ru-RU" sz="2900" dirty="0"/>
              <a:t>выписка из протокола заседания кафедры, аттестационный лист</a:t>
            </a:r>
            <a:r>
              <a:rPr lang="ru-RU" sz="2900"/>
              <a:t>, </a:t>
            </a:r>
            <a:r>
              <a:rPr lang="ru-RU" sz="2900" smtClean="0"/>
              <a:t>1 экземпляр </a:t>
            </a:r>
            <a:r>
              <a:rPr lang="ru-RU" sz="2900" dirty="0"/>
              <a:t>заполненного индивидуального плана, </a:t>
            </a:r>
            <a:r>
              <a:rPr lang="ru-RU" sz="2900" dirty="0">
                <a:solidFill>
                  <a:srgbClr val="FF0000"/>
                </a:solidFill>
              </a:rPr>
              <a:t>заполнение электронного портфолио</a:t>
            </a:r>
          </a:p>
          <a:p>
            <a:pPr algn="just"/>
            <a:r>
              <a:rPr lang="ru-RU" sz="2900" dirty="0" smtClean="0"/>
              <a:t>Невыполнение аспирантом </a:t>
            </a:r>
            <a:r>
              <a:rPr lang="ru-RU" sz="2900" dirty="0"/>
              <a:t>индивидуального плана научной </a:t>
            </a:r>
            <a:r>
              <a:rPr lang="ru-RU" sz="2900" dirty="0" smtClean="0"/>
              <a:t>деятельности </a:t>
            </a:r>
            <a:r>
              <a:rPr lang="ru-RU" sz="2900" dirty="0"/>
              <a:t>признается недобросовестным выполнением аспирантом </a:t>
            </a:r>
            <a:r>
              <a:rPr lang="ru-RU" sz="2900" dirty="0" smtClean="0"/>
              <a:t> </a:t>
            </a:r>
            <a:r>
              <a:rPr lang="ru-RU" sz="2900" dirty="0"/>
              <a:t>обязанностей по освоению программы аспирантуры </a:t>
            </a:r>
            <a:r>
              <a:rPr lang="ru-RU" sz="2900" dirty="0" smtClean="0"/>
              <a:t>и </a:t>
            </a:r>
            <a:r>
              <a:rPr lang="ru-RU" sz="2900" dirty="0"/>
              <a:t>является основанием для отчисления аспиранта </a:t>
            </a:r>
            <a:r>
              <a:rPr lang="ru-RU" sz="2900" dirty="0" smtClean="0"/>
              <a:t> </a:t>
            </a:r>
            <a:r>
              <a:rPr lang="ru-RU" sz="2900" dirty="0"/>
              <a:t>из организации.</a:t>
            </a:r>
          </a:p>
          <a:p>
            <a:pPr algn="just"/>
            <a:r>
              <a:rPr lang="ru-RU" sz="2900" dirty="0"/>
              <a:t>Неудовлетворительные результаты промежуточной аттестации по одной или нескольким дисциплинам (модулям) образовательного компонента программы аспирантуры </a:t>
            </a:r>
            <a:r>
              <a:rPr lang="ru-RU" sz="2900" dirty="0" smtClean="0"/>
              <a:t>или </a:t>
            </a:r>
            <a:r>
              <a:rPr lang="ru-RU" sz="2900" dirty="0" err="1"/>
              <a:t>непрохождение</a:t>
            </a:r>
            <a:r>
              <a:rPr lang="ru-RU" sz="2900" dirty="0"/>
              <a:t> такой промежуточной аттестации при отсутствии уважительных причин признаются академической задолженностью.</a:t>
            </a:r>
          </a:p>
          <a:p>
            <a:pPr algn="just"/>
            <a:r>
              <a:rPr lang="ru-RU" sz="2900" dirty="0" smtClean="0"/>
              <a:t>Аспирант, </a:t>
            </a:r>
            <a:r>
              <a:rPr lang="ru-RU" sz="2900" dirty="0"/>
              <a:t>не ликвидировавший в установленный срок академическую задолженность, отчисляется из </a:t>
            </a:r>
            <a:r>
              <a:rPr lang="ru-RU" sz="2900" dirty="0" smtClean="0"/>
              <a:t>вуза </a:t>
            </a:r>
            <a:r>
              <a:rPr lang="ru-RU" sz="2900" dirty="0"/>
              <a:t>как не выполнивший обязанность по добросовестному освоению образовательной программы и выполнению индивидуального учебного плана.</a:t>
            </a:r>
          </a:p>
          <a:p>
            <a:pPr marL="0" indent="0">
              <a:buNone/>
            </a:pPr>
            <a:endParaRPr lang="ru-RU" sz="2900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893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71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Стипендия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9215" y="1977082"/>
            <a:ext cx="11872785" cy="4348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Выдается:</a:t>
            </a:r>
            <a:r>
              <a:rPr lang="ru-RU" sz="3000" dirty="0" smtClean="0"/>
              <a:t> по итогам промежуточной аттестации  </a:t>
            </a:r>
          </a:p>
          <a:p>
            <a:pPr marL="0" indent="0">
              <a:buNone/>
            </a:pP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Размер: </a:t>
            </a:r>
            <a:r>
              <a:rPr lang="ru-RU" sz="3000" dirty="0" smtClean="0"/>
              <a:t>технические </a:t>
            </a:r>
            <a:r>
              <a:rPr lang="ru-RU" sz="3000" dirty="0"/>
              <a:t>и естественные направления подготовки </a:t>
            </a:r>
            <a:r>
              <a:rPr lang="ru-RU" sz="3000" dirty="0" smtClean="0"/>
              <a:t>–8 050.</a:t>
            </a:r>
            <a:endParaRPr lang="ru-RU" sz="3000" dirty="0"/>
          </a:p>
          <a:p>
            <a:pPr marL="0" indent="0">
              <a:buNone/>
            </a:pPr>
            <a:r>
              <a:rPr lang="ru-RU" sz="3000" dirty="0"/>
              <a:t>	    </a:t>
            </a:r>
            <a:r>
              <a:rPr lang="ru-RU" sz="3000" dirty="0" smtClean="0"/>
              <a:t>  гуманитарные </a:t>
            </a:r>
            <a:r>
              <a:rPr lang="ru-RU" sz="3000" dirty="0"/>
              <a:t>науки направления подготовки – 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3 850</a:t>
            </a:r>
            <a:r>
              <a:rPr lang="ru-RU" sz="3000" dirty="0" smtClean="0"/>
              <a:t> </a:t>
            </a:r>
            <a:r>
              <a:rPr lang="ru-RU" sz="3000" dirty="0"/>
              <a:t>р</a:t>
            </a:r>
            <a:r>
              <a:rPr lang="ru-RU" sz="3000" dirty="0" smtClean="0"/>
              <a:t>.</a:t>
            </a:r>
            <a:endParaRPr lang="ru-RU" sz="3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031" y="3862773"/>
            <a:ext cx="1784521" cy="178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7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1155" y="249047"/>
            <a:ext cx="7149688" cy="85803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Публикации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</a:t>
            </a:r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ВАК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2172" y="1593177"/>
            <a:ext cx="9300519" cy="221525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/>
              <a:t>В области </a:t>
            </a:r>
          </a:p>
          <a:p>
            <a:pPr marL="0" indent="0" algn="ctr">
              <a:buNone/>
            </a:pPr>
            <a:r>
              <a:rPr lang="ru-RU" dirty="0"/>
              <a:t>искусствоведения и культурологии,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социально- экономических,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общественных и гуманитарных наук –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не менее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3 статей ВАК;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dirty="0"/>
              <a:t>в остальных областях -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не </a:t>
            </a:r>
            <a:r>
              <a:rPr lang="ru-RU" b="1">
                <a:solidFill>
                  <a:schemeClr val="accent1">
                    <a:lumMod val="50000"/>
                  </a:schemeClr>
                </a:solidFill>
              </a:rPr>
              <a:t>менее </a:t>
            </a:r>
            <a:r>
              <a:rPr lang="ru-RU" b="1" smtClean="0">
                <a:solidFill>
                  <a:schemeClr val="accent1">
                    <a:lumMod val="50000"/>
                  </a:schemeClr>
                </a:solidFill>
              </a:rPr>
              <a:t>2 статей ВАК.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593" y="4207054"/>
            <a:ext cx="1482811" cy="14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5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0"/>
            <a:ext cx="7886700" cy="148880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Итоговая </a:t>
            </a: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аттестация: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2638" y="1702057"/>
            <a:ext cx="10972800" cy="474107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</a:t>
            </a:r>
            <a:r>
              <a:rPr lang="ru-RU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по программам </a:t>
            </a:r>
            <a:r>
              <a:rPr lang="ru-RU" sz="2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аспирантуры </a:t>
            </a:r>
            <a:r>
              <a:rPr lang="ru-RU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в форме оценки диссертации на предмет ее соответствия критериям, установленным в соответствии с Федеральным законом "О науке и государственной научно-технической политике</a:t>
            </a:r>
            <a:r>
              <a:rPr lang="ru-RU" sz="2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  <a:p>
            <a:pPr indent="576263">
              <a:buFont typeface="Wingdings" panose="05000000000000000000" pitchFamily="2" charset="2"/>
              <a:buChar char="v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итоговой аттестации допускается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аспирант,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 выполнивший индивидуальный план работы, в том числе подготовивший диссертацию к защите.</a:t>
            </a:r>
          </a:p>
          <a:p>
            <a:pPr indent="-50800">
              <a:buFont typeface="Wingdings" panose="05000000000000000000" pitchFamily="2" charset="2"/>
              <a:buChar char="v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Итоговая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является обязательной.</a:t>
            </a:r>
          </a:p>
          <a:p>
            <a:pPr indent="-50800" algn="just">
              <a:buFont typeface="Wingdings" panose="05000000000000000000" pitchFamily="2" charset="2"/>
              <a:buChar char="v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Кафедра дает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о соответствии диссертации критериям, установленным в соответствии с Федеральным законом "О науке и государственной научно-технической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политике».  </a:t>
            </a:r>
          </a:p>
          <a:p>
            <a:pPr indent="-50800" algn="just">
              <a:buFont typeface="Wingdings" panose="05000000000000000000" pitchFamily="2" charset="2"/>
              <a:buChar char="v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заключении отражаются личное участие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аспиранта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получении результатов, изложенных в диссертации, степень достоверности результатов проведенных аспирантом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исследований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их новизна и практическая значимость, ценность научных работ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аспиранта,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диссертации требованиям, установленным в соответствии с Федеральным законом "О науке и государственной научно-технической политике", научная специальность (научные специальности) и отрасль науки, которым соответствует диссертация, полнота изложения материалов диссертации в работах, принятых к публикации и (или) опубликованных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аспирантом.</a:t>
            </a:r>
          </a:p>
          <a:p>
            <a:pPr indent="-50800" algn="just">
              <a:buFont typeface="Wingdings" panose="05000000000000000000" pitchFamily="2" charset="2"/>
              <a:buChar char="v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Выпускнику не позднее 30 календарных дней с даты проведения итоговой аттестации выдается заключение и свидетельство об окончании аспирантуры </a:t>
            </a:r>
          </a:p>
          <a:p>
            <a:pPr indent="-50800" algn="just">
              <a:buFont typeface="Wingdings" panose="05000000000000000000" pitchFamily="2" charset="2"/>
              <a:buChar char="v"/>
            </a:pP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ru-RU" sz="3200" dirty="0" smtClean="0"/>
          </a:p>
          <a:p>
            <a:pPr marL="0" indent="0" algn="ctr">
              <a:buNone/>
            </a:pPr>
            <a:endParaRPr lang="ru-RU" sz="3200" dirty="0" smtClean="0"/>
          </a:p>
          <a:p>
            <a:pPr marL="0" indent="0" algn="ctr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12725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98854"/>
            <a:ext cx="7886700" cy="117728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Контакты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35374" y="2394760"/>
            <a:ext cx="6683717" cy="35776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Отдел аспирантуры</a:t>
            </a:r>
          </a:p>
          <a:p>
            <a:pPr marL="0" indent="0" algn="ctr">
              <a:buNone/>
            </a:pPr>
            <a:r>
              <a:rPr lang="ru-RU" sz="2000" dirty="0" smtClean="0"/>
              <a:t>Тел: </a:t>
            </a:r>
            <a:r>
              <a:rPr lang="ru-RU" sz="2000" b="1" dirty="0" smtClean="0"/>
              <a:t>24-68-18</a:t>
            </a:r>
          </a:p>
          <a:p>
            <a:pPr marL="0" indent="0" algn="ctr">
              <a:buNone/>
            </a:pPr>
            <a:r>
              <a:rPr lang="en-US" sz="2000" dirty="0"/>
              <a:t>E-mail: </a:t>
            </a:r>
            <a:endParaRPr lang="en-US" sz="2000" dirty="0" smtClean="0"/>
          </a:p>
          <a:p>
            <a:pPr marL="0" indent="0" algn="ctr">
              <a:buNone/>
            </a:pPr>
            <a:r>
              <a:rPr lang="en-US" sz="2000" b="1" dirty="0" smtClean="0">
                <a:hlinkClick r:id="rId2"/>
              </a:rPr>
              <a:t>agu_aspirant@asu.edu.ru</a:t>
            </a:r>
            <a:r>
              <a:rPr lang="ru-RU" sz="2000" b="1" dirty="0" smtClean="0"/>
              <a:t> </a:t>
            </a:r>
            <a:endParaRPr lang="ru-RU" sz="2000" dirty="0" smtClean="0">
              <a:hlinkClick r:id="rId3"/>
            </a:endParaRPr>
          </a:p>
          <a:p>
            <a:pPr marL="0" indent="0" algn="ctr">
              <a:buNone/>
            </a:pPr>
            <a:r>
              <a:rPr lang="en-US" sz="2000" dirty="0" smtClean="0">
                <a:hlinkClick r:id="rId3"/>
              </a:rPr>
              <a:t>agu.stip.otdel@mail.ru</a:t>
            </a:r>
            <a:endParaRPr lang="en-US" sz="2000" dirty="0" smtClean="0"/>
          </a:p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endParaRPr lang="ru-RU" b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9" y="921048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0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297893"/>
            <a:ext cx="7886700" cy="795801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Уровни ВО</a:t>
            </a:r>
          </a:p>
        </p:txBody>
      </p: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5529648" y="5065042"/>
            <a:ext cx="5105400" cy="650875"/>
            <a:chOff x="1248" y="2030"/>
            <a:chExt cx="3216" cy="41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50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3200" dirty="0" err="1">
                  <a:solidFill>
                    <a:srgbClr val="000000"/>
                  </a:solidFill>
                </a:rPr>
                <a:t>Бакалавриат</a:t>
              </a:r>
              <a:endParaRPr 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3821628" y="3701572"/>
            <a:ext cx="5105400" cy="650875"/>
            <a:chOff x="1248" y="2640"/>
            <a:chExt cx="3216" cy="41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163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3200" dirty="0">
                  <a:solidFill>
                    <a:srgbClr val="000000"/>
                  </a:solidFill>
                </a:rPr>
                <a:t>Магистратура</a:t>
              </a:r>
              <a:endParaRPr 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2327491" y="2377789"/>
            <a:ext cx="5105400" cy="650875"/>
            <a:chOff x="1248" y="3230"/>
            <a:chExt cx="3216" cy="410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152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3200" dirty="0">
                  <a:solidFill>
                    <a:srgbClr val="000000"/>
                  </a:solidFill>
                </a:rPr>
                <a:t>Аспирантура</a:t>
              </a:r>
              <a:endParaRPr 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Подготовка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научных и научно-педагогических кадров в аспирантуре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u="sng" dirty="0"/>
              <a:t>Постановление Правительства РФ от 30 ноября 2021 г. № </a:t>
            </a:r>
            <a:r>
              <a:rPr lang="ru-RU" b="1" u="sng" dirty="0" smtClean="0"/>
              <a:t>2122 "</a:t>
            </a:r>
            <a:r>
              <a:rPr lang="ru-RU" b="1" u="sng" dirty="0"/>
              <a:t>Об утверждении Положения о подготовке научных и научно-педагогических кадров в аспирантуре (адъюнктуре)"</a:t>
            </a:r>
          </a:p>
          <a:p>
            <a:pPr algn="just"/>
            <a:r>
              <a:rPr lang="ru-RU" dirty="0"/>
              <a:t>В рамках осуществления научной (научно-исследовательской) </a:t>
            </a:r>
            <a:r>
              <a:rPr lang="ru-RU" dirty="0" smtClean="0"/>
              <a:t>деятельности </a:t>
            </a:r>
            <a:r>
              <a:rPr lang="ru-RU" dirty="0"/>
              <a:t>аспирант </a:t>
            </a:r>
            <a:r>
              <a:rPr lang="ru-RU" dirty="0" smtClean="0"/>
              <a:t> </a:t>
            </a:r>
            <a:r>
              <a:rPr lang="ru-RU" dirty="0"/>
              <a:t>имеет право на:</a:t>
            </a:r>
          </a:p>
          <a:p>
            <a:pPr algn="just"/>
            <a:r>
              <a:rPr lang="ru-RU" dirty="0"/>
              <a:t>а) подачу заявок на участие в научных дискуссиях, конференциях и симпозиумах и иных коллективных обсуждениях;</a:t>
            </a:r>
          </a:p>
          <a:p>
            <a:pPr algn="just"/>
            <a:r>
              <a:rPr lang="ru-RU" dirty="0"/>
              <a:t>б) подачу заявок на участие в научном и научно-техническом сотрудничестве (стажировки, командировки, программы "академической мобильности");</a:t>
            </a:r>
          </a:p>
          <a:p>
            <a:pPr algn="just"/>
            <a:r>
              <a:rPr lang="ru-RU" dirty="0"/>
              <a:t>в) участие в конкурсе на финансирование научных исследований за счет средств соответствующего бюджета, фондов поддержки научной, научно-технической, инновационной деятельности и иных источников, не запрещенных законодательством Российской Федерации;</a:t>
            </a:r>
          </a:p>
          <a:p>
            <a:pPr algn="just"/>
            <a:r>
              <a:rPr lang="ru-RU" dirty="0"/>
              <a:t>г) доступ к информации о научных и научно-технических результатах, если она не содержит сведений, относящихся к государственной и иной охраняемой законом тайне;</a:t>
            </a:r>
          </a:p>
          <a:p>
            <a:pPr algn="just"/>
            <a:r>
              <a:rPr lang="ru-RU" dirty="0"/>
              <a:t>д) публикацию в открытой печати научных и (или) научно-технических результатов, если они не содержат сведений, относящихся к государственной и иной охраняемой законом тайне.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28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185665"/>
            <a:ext cx="7886700" cy="957521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Сроки</a:t>
            </a:r>
            <a:r>
              <a:rPr lang="ru-RU" sz="3200" dirty="0"/>
              <a:t> </a:t>
            </a:r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обучения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097190" y="1444600"/>
            <a:ext cx="5581357" cy="541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7063" lvl="2" indent="-449263">
              <a:spcBef>
                <a:spcPts val="750"/>
              </a:spcBef>
              <a:buClr>
                <a:srgbClr val="D22800"/>
              </a:buClr>
              <a:buFont typeface="Wingdings" panose="05000000000000000000" pitchFamily="2" charset="2"/>
              <a:buChar char="Ø"/>
            </a:pP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 конденсированного состояния</a:t>
            </a:r>
          </a:p>
          <a:p>
            <a:pPr marL="627063" indent="-449263">
              <a:buClr>
                <a:srgbClr val="D22800"/>
              </a:buClr>
              <a:buFont typeface="Wingdings" panose="05000000000000000000" pitchFamily="2" charset="2"/>
              <a:buChar char="Ø"/>
            </a:pPr>
            <a:r>
              <a:rPr lang="ru-RU" sz="4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Органическая </a:t>
            </a:r>
            <a:r>
              <a:rPr lang="ru-RU" sz="40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</a:t>
            </a:r>
          </a:p>
          <a:p>
            <a:pPr marL="627063" indent="-449263">
              <a:buClr>
                <a:srgbClr val="D22800"/>
              </a:buClr>
              <a:buFont typeface="Wingdings" panose="05000000000000000000" pitchFamily="2" charset="2"/>
              <a:buChar char="Ø"/>
            </a:pPr>
            <a:r>
              <a:rPr lang="ru-RU" sz="40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</a:t>
            </a:r>
            <a:endParaRPr lang="ru-RU" sz="4000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7063" indent="-449263">
              <a:buClr>
                <a:srgbClr val="D22800"/>
              </a:buClr>
              <a:buFont typeface="Wingdings" panose="05000000000000000000" pitchFamily="2" charset="2"/>
              <a:buChar char="Ø"/>
            </a:pPr>
            <a:r>
              <a:rPr lang="ru-RU" sz="40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Гидробиология</a:t>
            </a:r>
            <a:endParaRPr lang="ru-RU" sz="4000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7063" indent="-449263">
              <a:buClr>
                <a:srgbClr val="D22800"/>
              </a:buClr>
              <a:buFont typeface="Wingdings" panose="05000000000000000000" pitchFamily="2" charset="2"/>
              <a:buChar char="Ø"/>
            </a:pPr>
            <a:r>
              <a:rPr lang="ru-RU" sz="40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Почвоведение</a:t>
            </a:r>
            <a:endParaRPr lang="ru-RU" sz="4000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7063" indent="-449263">
              <a:buClr>
                <a:srgbClr val="D22800"/>
              </a:buClr>
              <a:buFont typeface="Wingdings" panose="05000000000000000000" pitchFamily="2" charset="2"/>
              <a:buChar char="Ø"/>
            </a:pPr>
            <a:r>
              <a:rPr lang="ru-RU" sz="40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Биохимия</a:t>
            </a:r>
            <a:endParaRPr lang="ru-RU" sz="4000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7063" indent="-449263">
              <a:buClr>
                <a:srgbClr val="D22800"/>
              </a:buClr>
              <a:buFont typeface="Wingdings" panose="05000000000000000000" pitchFamily="2" charset="2"/>
              <a:buChar char="Ø"/>
            </a:pPr>
            <a:r>
              <a:rPr lang="ru-RU" sz="40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Физиология </a:t>
            </a:r>
            <a:r>
              <a:rPr lang="ru-RU" sz="4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и животных</a:t>
            </a:r>
          </a:p>
          <a:p>
            <a:pPr marL="627063" indent="-449263">
              <a:buClr>
                <a:srgbClr val="D22800"/>
              </a:buClr>
              <a:buFont typeface="Wingdings" panose="05000000000000000000" pitchFamily="2" charset="2"/>
              <a:buChar char="Ø"/>
            </a:pPr>
            <a:r>
              <a:rPr lang="ru-RU" sz="40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Биотехнология</a:t>
            </a:r>
            <a:endParaRPr lang="ru-RU" sz="4000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7063" indent="-449263">
              <a:buClr>
                <a:srgbClr val="D22800"/>
              </a:buClr>
              <a:buFont typeface="Wingdings" panose="05000000000000000000" pitchFamily="2" charset="2"/>
              <a:buChar char="Ø"/>
            </a:pPr>
            <a:r>
              <a:rPr lang="ru-RU" sz="40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Генетика</a:t>
            </a:r>
          </a:p>
          <a:p>
            <a:pPr marL="627063" indent="-449263">
              <a:buClr>
                <a:srgbClr val="D22800"/>
              </a:buClr>
              <a:buFont typeface="Wingdings" panose="05000000000000000000" pitchFamily="2" charset="2"/>
              <a:buChar char="Ø"/>
            </a:pPr>
            <a:r>
              <a:rPr lang="ru-RU" sz="40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Ботаника</a:t>
            </a:r>
          </a:p>
          <a:p>
            <a:pPr marL="627063" indent="-449263">
              <a:buClr>
                <a:srgbClr val="D22800"/>
              </a:buClr>
              <a:buFont typeface="Wingdings" panose="05000000000000000000" pitchFamily="2" charset="2"/>
              <a:buChar char="Ø"/>
            </a:pPr>
            <a:r>
              <a:rPr lang="ru-RU" sz="4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земледелие и растениеводство</a:t>
            </a:r>
          </a:p>
          <a:p>
            <a:pPr marL="627063" indent="-449263">
              <a:buClr>
                <a:srgbClr val="D22800"/>
              </a:buClr>
              <a:buFont typeface="Wingdings" panose="05000000000000000000" pitchFamily="2" charset="2"/>
              <a:buChar char="Ø"/>
            </a:pPr>
            <a:r>
              <a:rPr lang="ru-RU" sz="4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Селекция, семеноводство и биотехнология растений</a:t>
            </a:r>
          </a:p>
          <a:p>
            <a:pPr marL="627063" indent="-449263">
              <a:buClr>
                <a:srgbClr val="D22800"/>
              </a:buClr>
              <a:buFont typeface="Wingdings" panose="05000000000000000000" pitchFamily="2" charset="2"/>
              <a:buChar char="Ø"/>
            </a:pPr>
            <a:r>
              <a:rPr lang="ru-RU" sz="4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Агрохимия, </a:t>
            </a:r>
            <a:r>
              <a:rPr lang="ru-RU" sz="4000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агропочвоведение</a:t>
            </a:r>
            <a:r>
              <a:rPr lang="ru-RU" sz="4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защита и карантин растений</a:t>
            </a:r>
          </a:p>
          <a:p>
            <a:pPr marL="627063" indent="-449263">
              <a:buClr>
                <a:srgbClr val="D22800"/>
              </a:buClr>
              <a:buFont typeface="Wingdings" panose="05000000000000000000" pitchFamily="2" charset="2"/>
              <a:buChar char="Ø"/>
            </a:pPr>
            <a:r>
              <a:rPr lang="ru-RU" sz="4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Садоводство, овощеводство, виноградарство и лекарственные культуры</a:t>
            </a:r>
          </a:p>
          <a:p>
            <a:pPr>
              <a:buClr>
                <a:srgbClr val="D22800"/>
              </a:buClr>
              <a:buFont typeface="Wingdings" panose="05000000000000000000" pitchFamily="2" charset="2"/>
              <a:buChar char="Ø"/>
            </a:pPr>
            <a:endParaRPr lang="ru-RU" sz="5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D22800"/>
              </a:buClr>
              <a:buFont typeface="Wingdings" panose="05000000000000000000" pitchFamily="2" charset="2"/>
              <a:buChar char="Ø"/>
            </a:pPr>
            <a:endParaRPr lang="ru-RU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D22800"/>
              </a:buClr>
              <a:buFont typeface="Wingdings" panose="05000000000000000000" pitchFamily="2" charset="2"/>
              <a:buChar char="Ø"/>
            </a:pPr>
            <a:endParaRPr lang="ru-RU" sz="5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D22800"/>
              </a:buClr>
              <a:buFont typeface="Wingdings" panose="05000000000000000000" pitchFamily="2" charset="2"/>
              <a:buChar char="Ø"/>
            </a:pPr>
            <a:endParaRPr lang="ru-RU" sz="2300" dirty="0"/>
          </a:p>
        </p:txBody>
      </p:sp>
      <p:grpSp>
        <p:nvGrpSpPr>
          <p:cNvPr id="11" name="Group 17"/>
          <p:cNvGrpSpPr>
            <a:grpSpLocks/>
          </p:cNvGrpSpPr>
          <p:nvPr/>
        </p:nvGrpSpPr>
        <p:grpSpPr bwMode="auto">
          <a:xfrm>
            <a:off x="1184189" y="792989"/>
            <a:ext cx="10449928" cy="462345"/>
            <a:chOff x="1441" y="3230"/>
            <a:chExt cx="3023" cy="350"/>
          </a:xfrm>
        </p:grpSpPr>
        <p:sp>
          <p:nvSpPr>
            <p:cNvPr id="12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gray">
            <a:xfrm>
              <a:off x="2192" y="3230"/>
              <a:ext cx="1417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>
                      <a:lumMod val="50000"/>
                    </a:schemeClr>
                  </a:solidFill>
                </a:rPr>
                <a:t>Очно 4 года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475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959" y="1041964"/>
            <a:ext cx="10058400" cy="60576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1908" y="599781"/>
            <a:ext cx="7864561" cy="44218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Где </a:t>
            </a:r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искать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asu.edu.ru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558" y="1508"/>
            <a:ext cx="12584724" cy="738051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9506" y="41646"/>
            <a:ext cx="13705284" cy="6654757"/>
          </a:xfrm>
          <a:prstGeom prst="rect">
            <a:avLst/>
          </a:prstGeom>
        </p:spPr>
      </p:pic>
      <p:sp>
        <p:nvSpPr>
          <p:cNvPr id="19" name="Стрелка влево 18"/>
          <p:cNvSpPr/>
          <p:nvPr/>
        </p:nvSpPr>
        <p:spPr>
          <a:xfrm>
            <a:off x="4484914" y="1826215"/>
            <a:ext cx="957943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лево 26"/>
          <p:cNvSpPr/>
          <p:nvPr/>
        </p:nvSpPr>
        <p:spPr>
          <a:xfrm>
            <a:off x="4484913" y="2115751"/>
            <a:ext cx="957943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204" y="41646"/>
            <a:ext cx="1339586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88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083143" cy="633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34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7654" y="27110"/>
            <a:ext cx="8979243" cy="1027069"/>
          </a:xfrm>
        </p:spPr>
        <p:txBody>
          <a:bodyPr>
            <a:noAutofit/>
          </a:bodyPr>
          <a:lstStyle/>
          <a:p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Сроки предоставления информации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9346" y="928170"/>
            <a:ext cx="10515600" cy="528727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3200" b="1" dirty="0" smtClean="0"/>
              <a:t>До 1 октября 2022:</a:t>
            </a:r>
          </a:p>
          <a:p>
            <a:pPr marL="0" indent="0" algn="ctr">
              <a:buNone/>
            </a:pPr>
            <a:r>
              <a:rPr lang="ru-RU" sz="3200" dirty="0" smtClean="0"/>
              <a:t>Протокол с заседания кафедры об утверждении научного руководства; </a:t>
            </a:r>
          </a:p>
          <a:p>
            <a:pPr marL="0" indent="0" algn="ctr">
              <a:buNone/>
            </a:pPr>
            <a:r>
              <a:rPr lang="ru-RU" sz="3200" dirty="0" smtClean="0"/>
              <a:t>протокол </a:t>
            </a:r>
            <a:r>
              <a:rPr lang="ru-RU" sz="3200" dirty="0"/>
              <a:t>с заседания кафедры об утверждении </a:t>
            </a:r>
            <a:r>
              <a:rPr lang="ru-RU" sz="3200" dirty="0" smtClean="0"/>
              <a:t> темы диссертации; </a:t>
            </a:r>
          </a:p>
          <a:p>
            <a:pPr marL="0" indent="0" algn="ctr">
              <a:buNone/>
            </a:pPr>
            <a:r>
              <a:rPr lang="ru-RU" sz="3200" b="1" dirty="0" smtClean="0"/>
              <a:t>До 1 декабря 202</a:t>
            </a:r>
            <a:r>
              <a:rPr lang="en-US" sz="3200" b="1" dirty="0"/>
              <a:t>2</a:t>
            </a:r>
            <a:r>
              <a:rPr lang="ru-RU" sz="3200" b="1" dirty="0" smtClean="0"/>
              <a:t>: </a:t>
            </a:r>
          </a:p>
          <a:p>
            <a:pPr marL="0" indent="0" algn="ctr">
              <a:buNone/>
            </a:pPr>
            <a:r>
              <a:rPr lang="ru-RU" sz="3200" dirty="0"/>
              <a:t>Протокол с заседания кафедры об утверждении </a:t>
            </a:r>
            <a:r>
              <a:rPr lang="ru-RU" sz="3200" dirty="0" smtClean="0"/>
              <a:t> темы реферата для сдачи кандидатского экзамена по истории и философии науки;</a:t>
            </a:r>
          </a:p>
          <a:p>
            <a:pPr marL="0" indent="0" algn="ctr">
              <a:buNone/>
            </a:pPr>
            <a:r>
              <a:rPr lang="ru-RU" sz="3200" dirty="0" smtClean="0"/>
              <a:t>1 экземпляр </a:t>
            </a:r>
            <a:r>
              <a:rPr lang="ru-RU" sz="3200" dirty="0"/>
              <a:t>оформленного индивидуального учебного плана </a:t>
            </a:r>
            <a:r>
              <a:rPr lang="ru-RU" sz="3200" dirty="0" smtClean="0"/>
              <a:t>аспиранта</a:t>
            </a:r>
          </a:p>
          <a:p>
            <a:pPr marL="0" indent="0" algn="ctr">
              <a:buNone/>
            </a:pPr>
            <a:r>
              <a:rPr lang="ru-RU" sz="3200" b="1" dirty="0" smtClean="0"/>
              <a:t>До 1</a:t>
            </a:r>
            <a:r>
              <a:rPr lang="en-US" sz="3200" b="1" dirty="0" smtClean="0"/>
              <a:t> </a:t>
            </a:r>
            <a:r>
              <a:rPr lang="ru-RU" sz="3200" b="1" dirty="0" smtClean="0"/>
              <a:t>февраля 202</a:t>
            </a:r>
            <a:r>
              <a:rPr lang="en-US" sz="3200" b="1" dirty="0" smtClean="0"/>
              <a:t>3</a:t>
            </a:r>
            <a:r>
              <a:rPr lang="ru-RU" sz="3200" b="1" dirty="0" smtClean="0"/>
              <a:t>:</a:t>
            </a:r>
          </a:p>
          <a:p>
            <a:pPr marL="0" indent="0" algn="ctr">
              <a:buNone/>
            </a:pPr>
            <a:r>
              <a:rPr lang="ru-RU" sz="3200" b="1" dirty="0" smtClean="0"/>
              <a:t> </a:t>
            </a:r>
            <a:r>
              <a:rPr lang="ru-RU" sz="3200" dirty="0" smtClean="0"/>
              <a:t>Представление реферата по истории и философии соответствующей отрасли науки и перевода научного текста на язык обучения для сдачи кандидатских экзаменов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683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194" y="0"/>
            <a:ext cx="10282880" cy="86424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Дисциплины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139" y="1234946"/>
            <a:ext cx="10515600" cy="503743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50000"/>
              </a:lnSpc>
              <a:spcBef>
                <a:spcPts val="600"/>
              </a:spcBef>
              <a:buClr>
                <a:srgbClr val="FF3300"/>
              </a:buClr>
              <a:buNone/>
            </a:pPr>
            <a:r>
              <a:rPr lang="ru-RU" sz="4000" b="1" u="sng" dirty="0" smtClean="0">
                <a:solidFill>
                  <a:srgbClr val="FF0000"/>
                </a:solidFill>
              </a:rPr>
              <a:t>Зачеты</a:t>
            </a:r>
          </a:p>
          <a:p>
            <a:pPr marL="271463" indent="-271463">
              <a:lnSpc>
                <a:spcPct val="150000"/>
              </a:lnSpc>
              <a:spcBef>
                <a:spcPts val="600"/>
              </a:spcBef>
              <a:buClr>
                <a:srgbClr val="FF3300"/>
              </a:buClr>
              <a:tabLst>
                <a:tab pos="627063" algn="l"/>
              </a:tabLst>
            </a:pPr>
            <a:r>
              <a:rPr lang="ru-RU" b="1" i="1" dirty="0" smtClean="0"/>
              <a:t>Информационные технологии в научных исследованиях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FF3300"/>
              </a:buClr>
              <a:tabLst>
                <a:tab pos="627063" algn="l"/>
              </a:tabLst>
            </a:pPr>
            <a:r>
              <a:rPr lang="ru-RU" b="1" i="1" dirty="0" smtClean="0"/>
              <a:t>Подготовка публикаций по основным научным результатам диссертации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FF3300"/>
              </a:buClr>
              <a:tabLst>
                <a:tab pos="627063" algn="l"/>
              </a:tabLst>
            </a:pPr>
            <a:r>
              <a:rPr lang="ru-RU" b="1" i="1" dirty="0"/>
              <a:t>Н</a:t>
            </a:r>
            <a:r>
              <a:rPr lang="ru-RU" b="1" i="1" dirty="0" smtClean="0"/>
              <a:t>аучная </a:t>
            </a:r>
            <a:r>
              <a:rPr lang="ru-RU" b="1" i="1" dirty="0"/>
              <a:t>деятельность, направленная на подготовку диссертации на </a:t>
            </a:r>
            <a:r>
              <a:rPr lang="ru-RU" b="1" i="1" dirty="0" smtClean="0"/>
              <a:t>соискание научной </a:t>
            </a:r>
            <a:r>
              <a:rPr lang="ru-RU" b="1" i="1" dirty="0"/>
              <a:t>степени кандидата наук к защите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FF3300"/>
              </a:buClr>
              <a:tabLst>
                <a:tab pos="627063" algn="l"/>
              </a:tabLst>
            </a:pPr>
            <a:r>
              <a:rPr lang="ru-RU" b="1" i="1" dirty="0" smtClean="0"/>
              <a:t>Оформление </a:t>
            </a:r>
            <a:r>
              <a:rPr lang="ru-RU" b="1" i="1" dirty="0"/>
              <a:t>результатов научной </a:t>
            </a:r>
            <a:r>
              <a:rPr lang="ru-RU" b="1" i="1" dirty="0" smtClean="0"/>
              <a:t>работы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buClr>
                <a:srgbClr val="FF3300"/>
              </a:buClr>
              <a:tabLst>
                <a:tab pos="627063" algn="l"/>
              </a:tabLst>
            </a:pPr>
            <a:r>
              <a:rPr lang="ru-RU" b="1" i="1" dirty="0" smtClean="0"/>
              <a:t>Научно-исследовательская практика 	</a:t>
            </a:r>
            <a:r>
              <a:rPr lang="ru-RU" dirty="0" smtClean="0"/>
              <a:t>							</a:t>
            </a:r>
            <a:r>
              <a:rPr lang="ru-RU" sz="4000" b="1" u="sng" dirty="0" smtClean="0">
                <a:solidFill>
                  <a:srgbClr val="FF0000"/>
                </a:solidFill>
              </a:rPr>
              <a:t>Кандидатские экзамены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 sz="2900" b="1" i="1" dirty="0"/>
              <a:t>История и философия науки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 sz="2900" b="1" i="1" dirty="0"/>
              <a:t>Иностранный язык</a:t>
            </a:r>
          </a:p>
          <a:p>
            <a:pPr marL="0" indent="0" algn="ctr">
              <a:lnSpc>
                <a:spcPct val="150000"/>
              </a:lnSpc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629664" y="700771"/>
            <a:ext cx="3393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1 год 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обучения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4865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734" y="0"/>
            <a:ext cx="10661821" cy="98263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   Дисциплины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75734" y="1725683"/>
            <a:ext cx="11115632" cy="49911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u="sng" dirty="0" smtClean="0">
                <a:solidFill>
                  <a:srgbClr val="FF0000"/>
                </a:solidFill>
              </a:rPr>
              <a:t>Зачеты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buClr>
                <a:srgbClr val="FF3300"/>
              </a:buClr>
              <a:tabLst>
                <a:tab pos="627063" algn="l"/>
              </a:tabLst>
            </a:pPr>
            <a:r>
              <a:rPr lang="ru-RU" sz="2200" b="1" i="1" dirty="0"/>
              <a:t>Три дисциплины направленные на сдачу кандидатского экзамена</a:t>
            </a:r>
            <a:r>
              <a:rPr lang="en-US" sz="2200" b="1" i="1" dirty="0"/>
              <a:t> </a:t>
            </a:r>
            <a:r>
              <a:rPr lang="ru-RU" sz="2200" b="1" i="1" dirty="0"/>
              <a:t>по специальной </a:t>
            </a:r>
            <a:r>
              <a:rPr lang="ru-RU" sz="2200" b="1" i="1" dirty="0" smtClean="0"/>
              <a:t>дисциплине</a:t>
            </a:r>
            <a:endParaRPr lang="ru-RU" sz="2200" b="1" i="1" dirty="0"/>
          </a:p>
          <a:p>
            <a:pPr>
              <a:lnSpc>
                <a:spcPct val="130000"/>
              </a:lnSpc>
              <a:spcBef>
                <a:spcPts val="600"/>
              </a:spcBef>
              <a:buClr>
                <a:srgbClr val="FF3300"/>
              </a:buClr>
              <a:tabLst>
                <a:tab pos="627063" algn="l"/>
              </a:tabLst>
            </a:pPr>
            <a:r>
              <a:rPr lang="ru-RU" sz="2200" b="1" i="1" dirty="0"/>
              <a:t>Методология научных исследований	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3300"/>
              </a:buClr>
              <a:tabLst>
                <a:tab pos="627063" algn="l"/>
              </a:tabLst>
            </a:pPr>
            <a:r>
              <a:rPr lang="ru-RU" sz="2200" b="1" i="1" dirty="0"/>
              <a:t> Подготовка публикаций по основным научным результатам диссертации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3300"/>
              </a:buClr>
              <a:tabLst>
                <a:tab pos="627063" algn="l"/>
              </a:tabLst>
            </a:pPr>
            <a:r>
              <a:rPr lang="ru-RU" sz="2200" b="1" i="1" dirty="0"/>
              <a:t>Научная деятельность, направленная на подготовку диссертации на соискание научной степени кандидата наук к защите</a:t>
            </a:r>
          </a:p>
          <a:p>
            <a:pPr marL="0" indent="0" algn="ctr">
              <a:lnSpc>
                <a:spcPct val="140000"/>
              </a:lnSpc>
              <a:spcBef>
                <a:spcPts val="600"/>
              </a:spcBef>
              <a:buClr>
                <a:srgbClr val="FF3300"/>
              </a:buClr>
              <a:buNone/>
              <a:tabLst>
                <a:tab pos="627063" algn="l"/>
              </a:tabLst>
            </a:pPr>
            <a:r>
              <a:rPr lang="ru-RU" sz="2600" b="1" u="sng" dirty="0" smtClean="0">
                <a:solidFill>
                  <a:srgbClr val="FF0000"/>
                </a:solidFill>
              </a:rPr>
              <a:t>Кандидатский </a:t>
            </a:r>
            <a:r>
              <a:rPr lang="ru-RU" sz="2600" b="1" u="sng" dirty="0">
                <a:solidFill>
                  <a:srgbClr val="FF0000"/>
                </a:solidFill>
              </a:rPr>
              <a:t>экзамен</a:t>
            </a:r>
          </a:p>
          <a:p>
            <a:pPr>
              <a:lnSpc>
                <a:spcPct val="140000"/>
              </a:lnSpc>
              <a:spcBef>
                <a:spcPts val="600"/>
              </a:spcBef>
              <a:buClr>
                <a:srgbClr val="FF3300"/>
              </a:buClr>
              <a:tabLst>
                <a:tab pos="627063" algn="l"/>
              </a:tabLst>
            </a:pPr>
            <a:r>
              <a:rPr lang="ru-RU" sz="2600" dirty="0"/>
              <a:t> </a:t>
            </a:r>
            <a:r>
              <a:rPr lang="ru-RU" sz="2200" b="1" i="1" dirty="0"/>
              <a:t>Кандидатский экзамен по специальности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61275" y="839430"/>
            <a:ext cx="3393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2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год 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обучения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7727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1329</TotalTime>
  <Words>421</Words>
  <Application>Microsoft Office PowerPoint</Application>
  <PresentationFormat>Широкоэкранный</PresentationFormat>
  <Paragraphs>107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Times New Roman</vt:lpstr>
      <vt:lpstr>Wingdings</vt:lpstr>
      <vt:lpstr>Тема Office</vt:lpstr>
      <vt:lpstr> Подготовка  научных и научно-педагогических кадров в аспирантуре</vt:lpstr>
      <vt:lpstr>Уровни ВО</vt:lpstr>
      <vt:lpstr>Подготовка  научных и научно-педагогических кадров в аспирантуре</vt:lpstr>
      <vt:lpstr>Сроки обучения</vt:lpstr>
      <vt:lpstr>Где искать asu.edu.ru </vt:lpstr>
      <vt:lpstr>Презентация PowerPoint</vt:lpstr>
      <vt:lpstr>Сроки предоставления информации</vt:lpstr>
      <vt:lpstr>Дисциплины</vt:lpstr>
      <vt:lpstr>    Дисциплины</vt:lpstr>
      <vt:lpstr>Дисциплины</vt:lpstr>
      <vt:lpstr>Аттестация</vt:lpstr>
      <vt:lpstr>Стипендия</vt:lpstr>
      <vt:lpstr>Публикации ВАК</vt:lpstr>
      <vt:lpstr>Итоговая аттестация:</vt:lpstr>
      <vt:lpstr>Контакты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Анастасия Викторовна Державина</cp:lastModifiedBy>
  <cp:revision>126</cp:revision>
  <dcterms:created xsi:type="dcterms:W3CDTF">2014-11-21T11:00:06Z</dcterms:created>
  <dcterms:modified xsi:type="dcterms:W3CDTF">2023-02-02T10:19:13Z</dcterms:modified>
</cp:coreProperties>
</file>